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69" r:id="rId2"/>
    <p:sldId id="471" r:id="rId3"/>
    <p:sldId id="470" r:id="rId4"/>
    <p:sldId id="280" r:id="rId5"/>
    <p:sldId id="305" r:id="rId6"/>
    <p:sldId id="472" r:id="rId7"/>
    <p:sldId id="473" r:id="rId8"/>
    <p:sldId id="410" r:id="rId9"/>
    <p:sldId id="467" r:id="rId10"/>
    <p:sldId id="476" r:id="rId1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823B"/>
    <a:srgbClr val="739747"/>
    <a:srgbClr val="1973CD"/>
    <a:srgbClr val="0066CC"/>
    <a:srgbClr val="7E1F1A"/>
    <a:srgbClr val="FFFFFF"/>
    <a:srgbClr val="3366FF"/>
    <a:srgbClr val="FDF3DB"/>
    <a:srgbClr val="166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5" d="100"/>
          <a:sy n="195" d="100"/>
        </p:scale>
        <p:origin x="67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hunter\printed_media\talks\UofL_Chemistry_1_21_2011\source_material\multi_point_full_time_course_msa_6_G1R1A1U3_medium_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hunter\printed_media\talks\UofL_Chemistry_1_21_2011\source_material\multi_point_full_time_course_6_G1R1A1U3_medium_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Acetyl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cat>
            <c:strRef>
              <c:f>Sheet1!$A$7:$A$13</c:f>
              <c:strCache>
                <c:ptCount val="7"/>
                <c:pt idx="0">
                  <c:v>0hr</c:v>
                </c:pt>
                <c:pt idx="1">
                  <c:v>3hr</c:v>
                </c:pt>
                <c:pt idx="2">
                  <c:v>6hr</c:v>
                </c:pt>
                <c:pt idx="3">
                  <c:v>11hr</c:v>
                </c:pt>
                <c:pt idx="4">
                  <c:v>24hr</c:v>
                </c:pt>
                <c:pt idx="5">
                  <c:v>34hr</c:v>
                </c:pt>
                <c:pt idx="6">
                  <c:v>48hr</c:v>
                </c:pt>
              </c:strCache>
            </c:strRef>
          </c:cat>
          <c:val>
            <c:numRef>
              <c:f>Sheet1!$B$7:$B$13</c:f>
              <c:numCache>
                <c:formatCode>General</c:formatCode>
                <c:ptCount val="7"/>
                <c:pt idx="0">
                  <c:v>2.65E-3</c:v>
                </c:pt>
                <c:pt idx="1">
                  <c:v>2.8900000000000002E-3</c:v>
                </c:pt>
                <c:pt idx="2">
                  <c:v>2.5820000000000001E-3</c:v>
                </c:pt>
                <c:pt idx="3">
                  <c:v>2.7230000000000002E-3</c:v>
                </c:pt>
                <c:pt idx="4">
                  <c:v>8.8199999999999997E-3</c:v>
                </c:pt>
                <c:pt idx="5">
                  <c:v>0.14005899999999999</c:v>
                </c:pt>
                <c:pt idx="6">
                  <c:v>0.24029800000000001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A2-467B-97DE-EBEF709BAC77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Glucose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Sheet1!$A$7:$A$13</c:f>
              <c:strCache>
                <c:ptCount val="7"/>
                <c:pt idx="0">
                  <c:v>0hr</c:v>
                </c:pt>
                <c:pt idx="1">
                  <c:v>3hr</c:v>
                </c:pt>
                <c:pt idx="2">
                  <c:v>6hr</c:v>
                </c:pt>
                <c:pt idx="3">
                  <c:v>11hr</c:v>
                </c:pt>
                <c:pt idx="4">
                  <c:v>24hr</c:v>
                </c:pt>
                <c:pt idx="5">
                  <c:v>34hr</c:v>
                </c:pt>
                <c:pt idx="6">
                  <c:v>48hr</c:v>
                </c:pt>
              </c:strCache>
            </c:strRef>
          </c:cat>
          <c:val>
            <c:numRef>
              <c:f>Sheet1!$C$7:$C$13</c:f>
              <c:numCache>
                <c:formatCode>General</c:formatCode>
                <c:ptCount val="7"/>
                <c:pt idx="0">
                  <c:v>2.7750000000000001E-3</c:v>
                </c:pt>
                <c:pt idx="1">
                  <c:v>2.6380000000000002E-3</c:v>
                </c:pt>
                <c:pt idx="2">
                  <c:v>2.696E-3</c:v>
                </c:pt>
                <c:pt idx="3">
                  <c:v>7.9600000000000001E-3</c:v>
                </c:pt>
                <c:pt idx="4">
                  <c:v>0.11530600000000001</c:v>
                </c:pt>
                <c:pt idx="5">
                  <c:v>0.30581799999999998</c:v>
                </c:pt>
                <c:pt idx="6">
                  <c:v>0.97863500000000003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2-467B-97DE-EBEF709BAC77}"/>
            </c:ext>
          </c:extLst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Ribose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Sheet1!$A$7:$A$13</c:f>
              <c:strCache>
                <c:ptCount val="7"/>
                <c:pt idx="0">
                  <c:v>0hr</c:v>
                </c:pt>
                <c:pt idx="1">
                  <c:v>3hr</c:v>
                </c:pt>
                <c:pt idx="2">
                  <c:v>6hr</c:v>
                </c:pt>
                <c:pt idx="3">
                  <c:v>11hr</c:v>
                </c:pt>
                <c:pt idx="4">
                  <c:v>24hr</c:v>
                </c:pt>
                <c:pt idx="5">
                  <c:v>34hr</c:v>
                </c:pt>
                <c:pt idx="6">
                  <c:v>48hr</c:v>
                </c:pt>
              </c:strCache>
            </c:strRef>
          </c:cat>
          <c:val>
            <c:numRef>
              <c:f>Sheet1!$D$7:$D$13</c:f>
              <c:numCache>
                <c:formatCode>General</c:formatCode>
                <c:ptCount val="7"/>
                <c:pt idx="0">
                  <c:v>2.5877000000000001E-2</c:v>
                </c:pt>
                <c:pt idx="1">
                  <c:v>0.21878</c:v>
                </c:pt>
                <c:pt idx="2">
                  <c:v>0.20993400000000001</c:v>
                </c:pt>
                <c:pt idx="3">
                  <c:v>0.43987399999999999</c:v>
                </c:pt>
                <c:pt idx="4">
                  <c:v>0.69093099999999996</c:v>
                </c:pt>
                <c:pt idx="5">
                  <c:v>0.83489500000000005</c:v>
                </c:pt>
                <c:pt idx="6">
                  <c:v>0.76572600000000002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A2-467B-97DE-EBEF709BAC77}"/>
            </c:ext>
          </c:extLst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Uracil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</c:spPr>
          </c:marker>
          <c:cat>
            <c:strRef>
              <c:f>Sheet1!$A$7:$A$13</c:f>
              <c:strCache>
                <c:ptCount val="7"/>
                <c:pt idx="0">
                  <c:v>0hr</c:v>
                </c:pt>
                <c:pt idx="1">
                  <c:v>3hr</c:v>
                </c:pt>
                <c:pt idx="2">
                  <c:v>6hr</c:v>
                </c:pt>
                <c:pt idx="3">
                  <c:v>11hr</c:v>
                </c:pt>
                <c:pt idx="4">
                  <c:v>24hr</c:v>
                </c:pt>
                <c:pt idx="5">
                  <c:v>34hr</c:v>
                </c:pt>
                <c:pt idx="6">
                  <c:v>48hr</c:v>
                </c:pt>
              </c:strCache>
            </c:strRef>
          </c:cat>
          <c:val>
            <c:numRef>
              <c:f>Sheet1!$E$7:$E$13</c:f>
              <c:numCache>
                <c:formatCode>General</c:formatCode>
                <c:ptCount val="7"/>
                <c:pt idx="0">
                  <c:v>3.9106666666666665E-3</c:v>
                </c:pt>
                <c:pt idx="1">
                  <c:v>4.1833333333333332E-3</c:v>
                </c:pt>
                <c:pt idx="2">
                  <c:v>4.5883333333333332E-3</c:v>
                </c:pt>
                <c:pt idx="3">
                  <c:v>7.5683333333333332E-3</c:v>
                </c:pt>
                <c:pt idx="4">
                  <c:v>0.12767899999999999</c:v>
                </c:pt>
                <c:pt idx="5">
                  <c:v>0.12453600000000001</c:v>
                </c:pt>
                <c:pt idx="6">
                  <c:v>0.33794600000000002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A2-467B-97DE-EBEF709BA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31152"/>
        <c:axId val="167827232"/>
      </c:lineChart>
      <c:catAx>
        <c:axId val="16783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67827232"/>
        <c:crosses val="autoZero"/>
        <c:auto val="1"/>
        <c:lblAlgn val="ctr"/>
        <c:lblOffset val="100"/>
        <c:noMultiLvlLbl val="0"/>
      </c:catAx>
      <c:valAx>
        <c:axId val="167827232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6783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3492636337124532E-2"/>
          <c:y val="4.997047244094488E-2"/>
          <c:w val="0.17745009146583951"/>
          <c:h val="0.34172572178477689"/>
        </c:manualLayout>
      </c:layout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Sheet3!$B$6</c:f>
              <c:strCache>
                <c:ptCount val="1"/>
                <c:pt idx="0">
                  <c:v>Acetyl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cat>
            <c:strRef>
              <c:f>Sheet3!$A$7:$A$13</c:f>
              <c:strCache>
                <c:ptCount val="7"/>
                <c:pt idx="0">
                  <c:v>0hr</c:v>
                </c:pt>
                <c:pt idx="1">
                  <c:v>3hr</c:v>
                </c:pt>
                <c:pt idx="2">
                  <c:v>6hr</c:v>
                </c:pt>
                <c:pt idx="3">
                  <c:v>11hr</c:v>
                </c:pt>
                <c:pt idx="4">
                  <c:v>24hr</c:v>
                </c:pt>
                <c:pt idx="5">
                  <c:v>34hr</c:v>
                </c:pt>
                <c:pt idx="6">
                  <c:v>48hr</c:v>
                </c:pt>
              </c:strCache>
            </c:strRef>
          </c:cat>
          <c:val>
            <c:numRef>
              <c:f>Sheet3!$B$7:$B$13</c:f>
              <c:numCache>
                <c:formatCode>General</c:formatCode>
                <c:ptCount val="7"/>
                <c:pt idx="0">
                  <c:v>2.7109999999999999E-3</c:v>
                </c:pt>
                <c:pt idx="1">
                  <c:v>3.4740000000000001E-3</c:v>
                </c:pt>
                <c:pt idx="2">
                  <c:v>1.7073999999999999E-2</c:v>
                </c:pt>
                <c:pt idx="3">
                  <c:v>2.2466E-2</c:v>
                </c:pt>
                <c:pt idx="4">
                  <c:v>0.407972</c:v>
                </c:pt>
                <c:pt idx="5">
                  <c:v>0.35811500000000002</c:v>
                </c:pt>
                <c:pt idx="6">
                  <c:v>0.366228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DF-4748-B27E-015959F46194}"/>
            </c:ext>
          </c:extLst>
        </c:ser>
        <c:ser>
          <c:idx val="1"/>
          <c:order val="1"/>
          <c:tx>
            <c:strRef>
              <c:f>Sheet3!$C$6</c:f>
              <c:strCache>
                <c:ptCount val="1"/>
                <c:pt idx="0">
                  <c:v>Glucose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Sheet3!$A$7:$A$13</c:f>
              <c:strCache>
                <c:ptCount val="7"/>
                <c:pt idx="0">
                  <c:v>0hr</c:v>
                </c:pt>
                <c:pt idx="1">
                  <c:v>3hr</c:v>
                </c:pt>
                <c:pt idx="2">
                  <c:v>6hr</c:v>
                </c:pt>
                <c:pt idx="3">
                  <c:v>11hr</c:v>
                </c:pt>
                <c:pt idx="4">
                  <c:v>24hr</c:v>
                </c:pt>
                <c:pt idx="5">
                  <c:v>34hr</c:v>
                </c:pt>
                <c:pt idx="6">
                  <c:v>48hr</c:v>
                </c:pt>
              </c:strCache>
            </c:strRef>
          </c:cat>
          <c:val>
            <c:numRef>
              <c:f>Sheet3!$C$7:$C$13</c:f>
              <c:numCache>
                <c:formatCode>General</c:formatCode>
                <c:ptCount val="7"/>
                <c:pt idx="0">
                  <c:v>2.7339999999999999E-3</c:v>
                </c:pt>
                <c:pt idx="1">
                  <c:v>2.862E-3</c:v>
                </c:pt>
                <c:pt idx="2">
                  <c:v>3.0200000000000001E-3</c:v>
                </c:pt>
                <c:pt idx="3">
                  <c:v>1.8089000000000001E-2</c:v>
                </c:pt>
                <c:pt idx="4">
                  <c:v>0.81776000000000004</c:v>
                </c:pt>
                <c:pt idx="5">
                  <c:v>0.97922200000000004</c:v>
                </c:pt>
                <c:pt idx="6">
                  <c:v>0.98241500000000004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DF-4748-B27E-015959F46194}"/>
            </c:ext>
          </c:extLst>
        </c:ser>
        <c:ser>
          <c:idx val="2"/>
          <c:order val="2"/>
          <c:tx>
            <c:strRef>
              <c:f>Sheet3!$D$6</c:f>
              <c:strCache>
                <c:ptCount val="1"/>
                <c:pt idx="0">
                  <c:v>Ribose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Sheet3!$A$7:$A$13</c:f>
              <c:strCache>
                <c:ptCount val="7"/>
                <c:pt idx="0">
                  <c:v>0hr</c:v>
                </c:pt>
                <c:pt idx="1">
                  <c:v>3hr</c:v>
                </c:pt>
                <c:pt idx="2">
                  <c:v>6hr</c:v>
                </c:pt>
                <c:pt idx="3">
                  <c:v>11hr</c:v>
                </c:pt>
                <c:pt idx="4">
                  <c:v>24hr</c:v>
                </c:pt>
                <c:pt idx="5">
                  <c:v>34hr</c:v>
                </c:pt>
                <c:pt idx="6">
                  <c:v>48hr</c:v>
                </c:pt>
              </c:strCache>
            </c:strRef>
          </c:cat>
          <c:val>
            <c:numRef>
              <c:f>Sheet3!$D$7:$D$13</c:f>
              <c:numCache>
                <c:formatCode>General</c:formatCode>
                <c:ptCount val="7"/>
                <c:pt idx="0">
                  <c:v>9.5820000000000002E-2</c:v>
                </c:pt>
                <c:pt idx="1">
                  <c:v>0.237343</c:v>
                </c:pt>
                <c:pt idx="2">
                  <c:v>0.56335900000000005</c:v>
                </c:pt>
                <c:pt idx="3">
                  <c:v>0.76065400000000005</c:v>
                </c:pt>
                <c:pt idx="4">
                  <c:v>0.92088700000000001</c:v>
                </c:pt>
                <c:pt idx="5">
                  <c:v>0.97932799999999998</c:v>
                </c:pt>
                <c:pt idx="6">
                  <c:v>0.92726799999999998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DF-4748-B27E-015959F46194}"/>
            </c:ext>
          </c:extLst>
        </c:ser>
        <c:ser>
          <c:idx val="3"/>
          <c:order val="3"/>
          <c:tx>
            <c:strRef>
              <c:f>Sheet3!$E$6</c:f>
              <c:strCache>
                <c:ptCount val="1"/>
                <c:pt idx="0">
                  <c:v>Uracil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</c:spPr>
          </c:marker>
          <c:cat>
            <c:strRef>
              <c:f>Sheet3!$A$7:$A$13</c:f>
              <c:strCache>
                <c:ptCount val="7"/>
                <c:pt idx="0">
                  <c:v>0hr</c:v>
                </c:pt>
                <c:pt idx="1">
                  <c:v>3hr</c:v>
                </c:pt>
                <c:pt idx="2">
                  <c:v>6hr</c:v>
                </c:pt>
                <c:pt idx="3">
                  <c:v>11hr</c:v>
                </c:pt>
                <c:pt idx="4">
                  <c:v>24hr</c:v>
                </c:pt>
                <c:pt idx="5">
                  <c:v>34hr</c:v>
                </c:pt>
                <c:pt idx="6">
                  <c:v>48hr</c:v>
                </c:pt>
              </c:strCache>
            </c:strRef>
          </c:cat>
          <c:val>
            <c:numRef>
              <c:f>Sheet3!$E$7:$E$13</c:f>
              <c:numCache>
                <c:formatCode>General</c:formatCode>
                <c:ptCount val="7"/>
                <c:pt idx="0">
                  <c:v>4.7503333333333338E-3</c:v>
                </c:pt>
                <c:pt idx="1">
                  <c:v>4.9030000000000002E-3</c:v>
                </c:pt>
                <c:pt idx="2">
                  <c:v>2.2408000000000001E-2</c:v>
                </c:pt>
                <c:pt idx="3">
                  <c:v>2.3564666666666664E-2</c:v>
                </c:pt>
                <c:pt idx="4">
                  <c:v>0.20001666666666665</c:v>
                </c:pt>
                <c:pt idx="5">
                  <c:v>0.37273466666666666</c:v>
                </c:pt>
                <c:pt idx="6">
                  <c:v>0.4415323333333333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DF-4748-B27E-015959F46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28512"/>
        <c:axId val="212729072"/>
      </c:lineChart>
      <c:catAx>
        <c:axId val="21272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12729072"/>
        <c:crosses val="autoZero"/>
        <c:auto val="1"/>
        <c:lblAlgn val="ctr"/>
        <c:lblOffset val="100"/>
        <c:noMultiLvlLbl val="0"/>
      </c:catAx>
      <c:valAx>
        <c:axId val="212729072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1272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980804862013319E-2"/>
          <c:y val="5.2111697139398616E-2"/>
          <c:w val="0.19519510061242346"/>
          <c:h val="0.34168456898099803"/>
        </c:manualLayout>
      </c:layout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122D-DAF1-41EF-A976-D44DD076BAFD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9C7A7-C76F-496C-B93A-1110CC9AC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4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5593FD49-8FBB-4374-A990-00CD71B40318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1F0DA2F2-1D57-4743-BF63-EAD0BE85F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A2F2-1D57-4743-BF63-EAD0BE85F6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FCF9-C1B7-4124-B0C7-4F3254E0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Why is isotopic labeling useful in metabolomics?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A218B0-FE39-4E57-9DBE-BA4E1A5948D4}"/>
              </a:ext>
            </a:extLst>
          </p:cNvPr>
          <p:cNvSpPr txBox="1">
            <a:spLocks/>
          </p:cNvSpPr>
          <p:nvPr/>
        </p:nvSpPr>
        <p:spPr>
          <a:xfrm>
            <a:off x="304800" y="612913"/>
            <a:ext cx="8541026" cy="1063487"/>
          </a:xfrm>
          <a:prstGeom prst="rect">
            <a:avLst/>
          </a:prstGeom>
        </p:spPr>
        <p:txBody>
          <a:bodyPr lIns="45720" rIns="45720"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marL="283464" lvl="1" indent="0">
              <a:buNone/>
            </a:pPr>
            <a:r>
              <a:rPr lang="en-US" sz="2400" b="1" kern="0" dirty="0"/>
              <a:t>Isotopic labeling allows the detection of isotope accumulation within metabolites that are under homeostatic control.</a:t>
            </a:r>
          </a:p>
          <a:p>
            <a:pPr indent="0">
              <a:buNone/>
            </a:pPr>
            <a:endParaRPr lang="en-US" sz="2400" b="1" kern="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5728079-C2E9-4108-9A3C-589DF5FF6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87" y="1560732"/>
            <a:ext cx="4784126" cy="41354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117146-903E-4810-B2B5-DD5927B90EDF}"/>
              </a:ext>
            </a:extLst>
          </p:cNvPr>
          <p:cNvSpPr txBox="1"/>
          <p:nvPr/>
        </p:nvSpPr>
        <p:spPr>
          <a:xfrm>
            <a:off x="5584112" y="5635363"/>
            <a:ext cx="23278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en.wikipedia.org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/wiki/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Metabolic_network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2BFD0-01AB-45D9-88D9-42200A419CB8}"/>
              </a:ext>
            </a:extLst>
          </p:cNvPr>
          <p:cNvSpPr/>
          <p:nvPr/>
        </p:nvSpPr>
        <p:spPr>
          <a:xfrm>
            <a:off x="0" y="1571050"/>
            <a:ext cx="388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Homeostasis keeps many intermediate metabolites within tightly-controlled concentration ranges.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While metabolites that accumulate in </a:t>
            </a:r>
            <a:r>
              <a:rPr lang="en-US" b="1" dirty="0" err="1">
                <a:solidFill>
                  <a:srgbClr val="0066CC"/>
                </a:solidFill>
              </a:rPr>
              <a:t>resevoirs</a:t>
            </a:r>
            <a:r>
              <a:rPr lang="en-US" b="1" dirty="0"/>
              <a:t> can change significantly, intermediates of metabolism may not change much.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However, isotopes from an enriched metabolite source can accumulate to detectable levels within intermediate metabolites of interest.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E0A2A95-32D5-4E18-8B4C-183AAC2E5B57}"/>
              </a:ext>
            </a:extLst>
          </p:cNvPr>
          <p:cNvGrpSpPr/>
          <p:nvPr/>
        </p:nvGrpSpPr>
        <p:grpSpPr>
          <a:xfrm>
            <a:off x="235226" y="5797826"/>
            <a:ext cx="3582217" cy="907774"/>
            <a:chOff x="235226" y="5598376"/>
            <a:chExt cx="3582217" cy="907774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A3747C8-F911-4AF7-A784-6C00361EB873}"/>
                </a:ext>
              </a:extLst>
            </p:cNvPr>
            <p:cNvSpPr/>
            <p:nvPr/>
          </p:nvSpPr>
          <p:spPr>
            <a:xfrm>
              <a:off x="1291757" y="5812112"/>
              <a:ext cx="1498651" cy="480302"/>
            </a:xfrm>
            <a:prstGeom prst="right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7E1F1A"/>
                  </a:solidFill>
                </a:rPr>
                <a:t>Isotopic Labeling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FB53DF2-941A-4AA1-9A16-CBD03633CF84}"/>
                </a:ext>
              </a:extLst>
            </p:cNvPr>
            <p:cNvGrpSpPr/>
            <p:nvPr/>
          </p:nvGrpSpPr>
          <p:grpSpPr>
            <a:xfrm>
              <a:off x="235226" y="5598376"/>
              <a:ext cx="907774" cy="907774"/>
              <a:chOff x="235226" y="5598376"/>
              <a:chExt cx="907774" cy="907774"/>
            </a:xfrm>
          </p:grpSpPr>
          <p:pic>
            <p:nvPicPr>
              <p:cNvPr id="11" name="Picture 1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CD888D2-37EB-41CD-8D74-A8013AB46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226" y="5598376"/>
                <a:ext cx="907774" cy="907774"/>
              </a:xfrm>
              <a:prstGeom prst="rect">
                <a:avLst/>
              </a:prstGeom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5EC66C8-49F2-419C-89F3-3E799305918B}"/>
                  </a:ext>
                </a:extLst>
              </p:cNvPr>
              <p:cNvGrpSpPr/>
              <p:nvPr/>
            </p:nvGrpSpPr>
            <p:grpSpPr>
              <a:xfrm>
                <a:off x="653184" y="6154474"/>
                <a:ext cx="182876" cy="243860"/>
                <a:chOff x="4038600" y="6324600"/>
                <a:chExt cx="182876" cy="243860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84B9560-99F4-4F27-91F4-4067F9BADFB2}"/>
                    </a:ext>
                  </a:extLst>
                </p:cNvPr>
                <p:cNvSpPr/>
                <p:nvPr/>
              </p:nvSpPr>
              <p:spPr>
                <a:xfrm>
                  <a:off x="4038600" y="63246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EDB66CA-D6F1-4CA7-8551-28E023489C86}"/>
                    </a:ext>
                  </a:extLst>
                </p:cNvPr>
                <p:cNvSpPr/>
                <p:nvPr/>
              </p:nvSpPr>
              <p:spPr>
                <a:xfrm>
                  <a:off x="4130038" y="645709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70ACA2F-3F20-4E1A-AF64-6360FB084581}"/>
                    </a:ext>
                  </a:extLst>
                </p:cNvPr>
                <p:cNvSpPr/>
                <p:nvPr/>
              </p:nvSpPr>
              <p:spPr>
                <a:xfrm>
                  <a:off x="4084319" y="63958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66BFD9B-05EE-40D0-8283-DA45D5DB247F}"/>
                    </a:ext>
                  </a:extLst>
                </p:cNvPr>
                <p:cNvSpPr/>
                <p:nvPr/>
              </p:nvSpPr>
              <p:spPr>
                <a:xfrm>
                  <a:off x="4175757" y="65227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326B924-BAB9-4CCB-8187-F08116E0C832}"/>
                    </a:ext>
                  </a:extLst>
                </p:cNvPr>
                <p:cNvCxnSpPr>
                  <a:cxnSpLocks/>
                  <a:stCxn id="14" idx="5"/>
                  <a:endCxn id="17" idx="1"/>
                </p:cNvCxnSpPr>
                <p:nvPr/>
              </p:nvCxnSpPr>
              <p:spPr>
                <a:xfrm>
                  <a:off x="4077624" y="6363624"/>
                  <a:ext cx="104828" cy="1658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8BA3C1F-E0E5-4C03-ACD4-E2F15EFE75E2}"/>
                  </a:ext>
                </a:extLst>
              </p:cNvPr>
              <p:cNvGrpSpPr/>
              <p:nvPr/>
            </p:nvGrpSpPr>
            <p:grpSpPr>
              <a:xfrm>
                <a:off x="445544" y="6189627"/>
                <a:ext cx="182876" cy="243860"/>
                <a:chOff x="4038600" y="6324600"/>
                <a:chExt cx="182876" cy="24386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D79EDEE-CD7F-4476-BC78-779A12268A30}"/>
                    </a:ext>
                  </a:extLst>
                </p:cNvPr>
                <p:cNvSpPr/>
                <p:nvPr/>
              </p:nvSpPr>
              <p:spPr>
                <a:xfrm>
                  <a:off x="4038600" y="63246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0F6BACA-3E04-4758-B633-5FE6372E064D}"/>
                    </a:ext>
                  </a:extLst>
                </p:cNvPr>
                <p:cNvSpPr/>
                <p:nvPr/>
              </p:nvSpPr>
              <p:spPr>
                <a:xfrm>
                  <a:off x="4130038" y="645709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065155E-74B4-44D0-89A3-00F6ACED9C98}"/>
                    </a:ext>
                  </a:extLst>
                </p:cNvPr>
                <p:cNvSpPr/>
                <p:nvPr/>
              </p:nvSpPr>
              <p:spPr>
                <a:xfrm>
                  <a:off x="4084319" y="63958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353DF46-1387-4061-913F-FA9615F2FFD8}"/>
                    </a:ext>
                  </a:extLst>
                </p:cNvPr>
                <p:cNvSpPr/>
                <p:nvPr/>
              </p:nvSpPr>
              <p:spPr>
                <a:xfrm>
                  <a:off x="4175757" y="65227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C8ED42B-7CD5-4A7B-8FC2-5AA8DDE800BB}"/>
                    </a:ext>
                  </a:extLst>
                </p:cNvPr>
                <p:cNvCxnSpPr>
                  <a:cxnSpLocks/>
                  <a:stCxn id="27" idx="5"/>
                  <a:endCxn id="30" idx="1"/>
                </p:cNvCxnSpPr>
                <p:nvPr/>
              </p:nvCxnSpPr>
              <p:spPr>
                <a:xfrm>
                  <a:off x="4077624" y="6363624"/>
                  <a:ext cx="104828" cy="1658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8ABD81D-3C5A-4903-9614-A602C438600F}"/>
                  </a:ext>
                </a:extLst>
              </p:cNvPr>
              <p:cNvGrpSpPr/>
              <p:nvPr/>
            </p:nvGrpSpPr>
            <p:grpSpPr>
              <a:xfrm>
                <a:off x="721763" y="5952902"/>
                <a:ext cx="182876" cy="243860"/>
                <a:chOff x="4038600" y="6324600"/>
                <a:chExt cx="182876" cy="243860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EC0AA3B-69C6-45B4-86D8-0D23E5FFF3B8}"/>
                    </a:ext>
                  </a:extLst>
                </p:cNvPr>
                <p:cNvSpPr/>
                <p:nvPr/>
              </p:nvSpPr>
              <p:spPr>
                <a:xfrm>
                  <a:off x="4038600" y="63246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3B9297A-2356-49D9-AA8D-FDAC7B86C7E6}"/>
                    </a:ext>
                  </a:extLst>
                </p:cNvPr>
                <p:cNvSpPr/>
                <p:nvPr/>
              </p:nvSpPr>
              <p:spPr>
                <a:xfrm>
                  <a:off x="4130038" y="645709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975B934-22A2-4EA9-9D44-D338D0993D0D}"/>
                    </a:ext>
                  </a:extLst>
                </p:cNvPr>
                <p:cNvSpPr/>
                <p:nvPr/>
              </p:nvSpPr>
              <p:spPr>
                <a:xfrm>
                  <a:off x="4084319" y="63958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FB51BC5-9196-4FBF-A4A6-CD73F6A6322C}"/>
                    </a:ext>
                  </a:extLst>
                </p:cNvPr>
                <p:cNvSpPr/>
                <p:nvPr/>
              </p:nvSpPr>
              <p:spPr>
                <a:xfrm>
                  <a:off x="4175757" y="65227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54BF854-7190-4417-B021-E58C1E6BC377}"/>
                    </a:ext>
                  </a:extLst>
                </p:cNvPr>
                <p:cNvCxnSpPr>
                  <a:cxnSpLocks/>
                  <a:stCxn id="33" idx="5"/>
                  <a:endCxn id="36" idx="1"/>
                </p:cNvCxnSpPr>
                <p:nvPr/>
              </p:nvCxnSpPr>
              <p:spPr>
                <a:xfrm>
                  <a:off x="4077624" y="6363624"/>
                  <a:ext cx="104828" cy="1658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1A85585-ED98-4466-9D0E-3621E0065575}"/>
                  </a:ext>
                </a:extLst>
              </p:cNvPr>
              <p:cNvGrpSpPr/>
              <p:nvPr/>
            </p:nvGrpSpPr>
            <p:grpSpPr>
              <a:xfrm>
                <a:off x="511727" y="6044631"/>
                <a:ext cx="182876" cy="243860"/>
                <a:chOff x="4038600" y="6324600"/>
                <a:chExt cx="182876" cy="243860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84783C9-6B1A-4D53-B0C3-96825FD9B2AD}"/>
                    </a:ext>
                  </a:extLst>
                </p:cNvPr>
                <p:cNvSpPr/>
                <p:nvPr/>
              </p:nvSpPr>
              <p:spPr>
                <a:xfrm>
                  <a:off x="4038600" y="63246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2CA5CA0-E5E9-41E1-8BE5-85F06C3B2999}"/>
                    </a:ext>
                  </a:extLst>
                </p:cNvPr>
                <p:cNvSpPr/>
                <p:nvPr/>
              </p:nvSpPr>
              <p:spPr>
                <a:xfrm>
                  <a:off x="4130038" y="645709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DB6D147-B51E-47EA-BD6F-74FDCC880BA4}"/>
                    </a:ext>
                  </a:extLst>
                </p:cNvPr>
                <p:cNvSpPr/>
                <p:nvPr/>
              </p:nvSpPr>
              <p:spPr>
                <a:xfrm>
                  <a:off x="4084319" y="63958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088F6B-402D-4899-B125-4F7B82C27940}"/>
                    </a:ext>
                  </a:extLst>
                </p:cNvPr>
                <p:cNvSpPr/>
                <p:nvPr/>
              </p:nvSpPr>
              <p:spPr>
                <a:xfrm>
                  <a:off x="4175757" y="65227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991E346-B76A-4A89-A1D7-4B37A1A082D4}"/>
                    </a:ext>
                  </a:extLst>
                </p:cNvPr>
                <p:cNvCxnSpPr>
                  <a:cxnSpLocks/>
                  <a:stCxn id="39" idx="5"/>
                  <a:endCxn id="42" idx="1"/>
                </p:cNvCxnSpPr>
                <p:nvPr/>
              </p:nvCxnSpPr>
              <p:spPr>
                <a:xfrm>
                  <a:off x="4077624" y="6363624"/>
                  <a:ext cx="104828" cy="1658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5D8F72B-B2DB-432B-A0BB-17C07E252B37}"/>
                  </a:ext>
                </a:extLst>
              </p:cNvPr>
              <p:cNvGrpSpPr/>
              <p:nvPr/>
            </p:nvGrpSpPr>
            <p:grpSpPr>
              <a:xfrm>
                <a:off x="590538" y="5945767"/>
                <a:ext cx="182876" cy="243860"/>
                <a:chOff x="4038600" y="6324600"/>
                <a:chExt cx="182876" cy="2438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F89CC9EC-D398-4D27-AE7F-450FDAA74FB8}"/>
                    </a:ext>
                  </a:extLst>
                </p:cNvPr>
                <p:cNvSpPr/>
                <p:nvPr/>
              </p:nvSpPr>
              <p:spPr>
                <a:xfrm>
                  <a:off x="4038600" y="63246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DCE27ED-C1F6-450A-BAE3-DD3870E3F9C4}"/>
                    </a:ext>
                  </a:extLst>
                </p:cNvPr>
                <p:cNvSpPr/>
                <p:nvPr/>
              </p:nvSpPr>
              <p:spPr>
                <a:xfrm>
                  <a:off x="4130038" y="645709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31813C4-873F-47D5-98F8-ADF57FBF8CF1}"/>
                    </a:ext>
                  </a:extLst>
                </p:cNvPr>
                <p:cNvSpPr/>
                <p:nvPr/>
              </p:nvSpPr>
              <p:spPr>
                <a:xfrm>
                  <a:off x="4084319" y="63958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5C9F78E5-5269-4C44-978C-76B076433386}"/>
                    </a:ext>
                  </a:extLst>
                </p:cNvPr>
                <p:cNvSpPr/>
                <p:nvPr/>
              </p:nvSpPr>
              <p:spPr>
                <a:xfrm>
                  <a:off x="4175757" y="65227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C3A41EF-6039-48CB-853F-22E2A612CE2B}"/>
                    </a:ext>
                  </a:extLst>
                </p:cNvPr>
                <p:cNvCxnSpPr>
                  <a:cxnSpLocks/>
                  <a:stCxn id="45" idx="5"/>
                  <a:endCxn id="48" idx="1"/>
                </p:cNvCxnSpPr>
                <p:nvPr/>
              </p:nvCxnSpPr>
              <p:spPr>
                <a:xfrm>
                  <a:off x="4077624" y="6363624"/>
                  <a:ext cx="104828" cy="1658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F897055-E6A6-42B2-AA79-150DD190792C}"/>
                  </a:ext>
                </a:extLst>
              </p:cNvPr>
              <p:cNvGrpSpPr/>
              <p:nvPr/>
            </p:nvGrpSpPr>
            <p:grpSpPr>
              <a:xfrm>
                <a:off x="772368" y="6111266"/>
                <a:ext cx="182876" cy="243860"/>
                <a:chOff x="4038600" y="6324600"/>
                <a:chExt cx="182876" cy="243860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E2C0AEB-16E9-431B-AFA7-C6F24F042FE9}"/>
                    </a:ext>
                  </a:extLst>
                </p:cNvPr>
                <p:cNvSpPr/>
                <p:nvPr/>
              </p:nvSpPr>
              <p:spPr>
                <a:xfrm>
                  <a:off x="4038600" y="63246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2E9169AE-9961-4AFD-97A5-CBAC1E9D4C7C}"/>
                    </a:ext>
                  </a:extLst>
                </p:cNvPr>
                <p:cNvSpPr/>
                <p:nvPr/>
              </p:nvSpPr>
              <p:spPr>
                <a:xfrm>
                  <a:off x="4130038" y="645709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6524BD06-24CC-4ED7-927B-50374ACC77C5}"/>
                    </a:ext>
                  </a:extLst>
                </p:cNvPr>
                <p:cNvSpPr/>
                <p:nvPr/>
              </p:nvSpPr>
              <p:spPr>
                <a:xfrm>
                  <a:off x="4084319" y="63958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2CD1D95-C6F8-49AD-835E-BD004AD43F07}"/>
                    </a:ext>
                  </a:extLst>
                </p:cNvPr>
                <p:cNvSpPr/>
                <p:nvPr/>
              </p:nvSpPr>
              <p:spPr>
                <a:xfrm>
                  <a:off x="4175757" y="65227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CC33012-42C5-4240-AB57-7AA1A72B67A3}"/>
                    </a:ext>
                  </a:extLst>
                </p:cNvPr>
                <p:cNvCxnSpPr>
                  <a:cxnSpLocks/>
                  <a:stCxn id="51" idx="5"/>
                  <a:endCxn id="54" idx="1"/>
                </p:cNvCxnSpPr>
                <p:nvPr/>
              </p:nvCxnSpPr>
              <p:spPr>
                <a:xfrm>
                  <a:off x="4077624" y="6363624"/>
                  <a:ext cx="104828" cy="1658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225AB6D-33BC-4495-99F9-227A0ECF9A3A}"/>
                </a:ext>
              </a:extLst>
            </p:cNvPr>
            <p:cNvGrpSpPr/>
            <p:nvPr/>
          </p:nvGrpSpPr>
          <p:grpSpPr>
            <a:xfrm>
              <a:off x="2909669" y="5598376"/>
              <a:ext cx="907774" cy="907774"/>
              <a:chOff x="2909669" y="5598376"/>
              <a:chExt cx="907774" cy="907774"/>
            </a:xfrm>
          </p:grpSpPr>
          <p:pic>
            <p:nvPicPr>
              <p:cNvPr id="13" name="Picture 1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0653096-7E0A-47F2-BC66-300CE5C09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669" y="5598376"/>
                <a:ext cx="907774" cy="907774"/>
              </a:xfrm>
              <a:prstGeom prst="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30F6A6A-1A26-49F6-8492-8821D6B64E94}"/>
                  </a:ext>
                </a:extLst>
              </p:cNvPr>
              <p:cNvSpPr/>
              <p:nvPr/>
            </p:nvSpPr>
            <p:spPr>
              <a:xfrm>
                <a:off x="3342022" y="616580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D19031D-1E43-4AE6-AB49-3DB22EFAAA57}"/>
                  </a:ext>
                </a:extLst>
              </p:cNvPr>
              <p:cNvSpPr/>
              <p:nvPr/>
            </p:nvSpPr>
            <p:spPr>
              <a:xfrm>
                <a:off x="3433460" y="629830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E30E552-D088-4805-AEB2-2A0479334449}"/>
                  </a:ext>
                </a:extLst>
              </p:cNvPr>
              <p:cNvSpPr/>
              <p:nvPr/>
            </p:nvSpPr>
            <p:spPr>
              <a:xfrm>
                <a:off x="3387741" y="623704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B6D2363-3DD4-47FE-944C-91AE0E6F260A}"/>
                  </a:ext>
                </a:extLst>
              </p:cNvPr>
              <p:cNvSpPr/>
              <p:nvPr/>
            </p:nvSpPr>
            <p:spPr>
              <a:xfrm>
                <a:off x="3479179" y="636394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8DD66BA-FCEA-4DD9-A052-CE7E80E1686E}"/>
                  </a:ext>
                </a:extLst>
              </p:cNvPr>
              <p:cNvCxnSpPr>
                <a:cxnSpLocks/>
                <a:stCxn id="57" idx="5"/>
                <a:endCxn id="60" idx="1"/>
              </p:cNvCxnSpPr>
              <p:nvPr/>
            </p:nvCxnSpPr>
            <p:spPr>
              <a:xfrm>
                <a:off x="3381046" y="6204831"/>
                <a:ext cx="104828" cy="165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EC2EA16-635F-421D-96CE-2F0F356A09D2}"/>
                  </a:ext>
                </a:extLst>
              </p:cNvPr>
              <p:cNvSpPr/>
              <p:nvPr/>
            </p:nvSpPr>
            <p:spPr>
              <a:xfrm>
                <a:off x="3134382" y="620096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9013C52-D03E-4335-8017-55C0793F2BC9}"/>
                  </a:ext>
                </a:extLst>
              </p:cNvPr>
              <p:cNvSpPr/>
              <p:nvPr/>
            </p:nvSpPr>
            <p:spPr>
              <a:xfrm>
                <a:off x="3225820" y="633345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F18444A-11FD-4C03-A7FC-31D5A2AE1988}"/>
                  </a:ext>
                </a:extLst>
              </p:cNvPr>
              <p:cNvSpPr/>
              <p:nvPr/>
            </p:nvSpPr>
            <p:spPr>
              <a:xfrm>
                <a:off x="3180101" y="62721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2DED872-C888-4BDE-86B7-B22C649DC770}"/>
                  </a:ext>
                </a:extLst>
              </p:cNvPr>
              <p:cNvSpPr/>
              <p:nvPr/>
            </p:nvSpPr>
            <p:spPr>
              <a:xfrm>
                <a:off x="3271539" y="639910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7A174FD-F7B4-4999-BD49-235E68B58E5D}"/>
                  </a:ext>
                </a:extLst>
              </p:cNvPr>
              <p:cNvCxnSpPr>
                <a:cxnSpLocks/>
                <a:stCxn id="63" idx="5"/>
                <a:endCxn id="66" idx="1"/>
              </p:cNvCxnSpPr>
              <p:nvPr/>
            </p:nvCxnSpPr>
            <p:spPr>
              <a:xfrm>
                <a:off x="3173406" y="6239984"/>
                <a:ext cx="104828" cy="165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15D8F52-784D-48AC-83ED-304344A982AE}"/>
                  </a:ext>
                </a:extLst>
              </p:cNvPr>
              <p:cNvSpPr/>
              <p:nvPr/>
            </p:nvSpPr>
            <p:spPr>
              <a:xfrm>
                <a:off x="3410601" y="596423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0D16824-D672-4724-8D55-0573E16B2057}"/>
                  </a:ext>
                </a:extLst>
              </p:cNvPr>
              <p:cNvSpPr/>
              <p:nvPr/>
            </p:nvSpPr>
            <p:spPr>
              <a:xfrm>
                <a:off x="3502039" y="609673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7BF124C-5324-456A-8F5A-60FA235C66D2}"/>
                  </a:ext>
                </a:extLst>
              </p:cNvPr>
              <p:cNvSpPr/>
              <p:nvPr/>
            </p:nvSpPr>
            <p:spPr>
              <a:xfrm>
                <a:off x="3456320" y="603547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9299C6C-B3D8-4AC1-9C00-7538DE3D4243}"/>
                  </a:ext>
                </a:extLst>
              </p:cNvPr>
              <p:cNvSpPr/>
              <p:nvPr/>
            </p:nvSpPr>
            <p:spPr>
              <a:xfrm>
                <a:off x="3547758" y="616237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1B027B0-D9AF-4B99-AC27-B28CD041FD50}"/>
                  </a:ext>
                </a:extLst>
              </p:cNvPr>
              <p:cNvCxnSpPr>
                <a:cxnSpLocks/>
                <a:stCxn id="69" idx="5"/>
                <a:endCxn id="72" idx="1"/>
              </p:cNvCxnSpPr>
              <p:nvPr/>
            </p:nvCxnSpPr>
            <p:spPr>
              <a:xfrm>
                <a:off x="3449625" y="6003259"/>
                <a:ext cx="104828" cy="165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C84AAFC-7D23-43F5-895B-4BD55BBACDB1}"/>
                  </a:ext>
                </a:extLst>
              </p:cNvPr>
              <p:cNvSpPr/>
              <p:nvPr/>
            </p:nvSpPr>
            <p:spPr>
              <a:xfrm>
                <a:off x="3200565" y="605596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EA0F4A2-C426-4CE2-917F-0204E9AE1461}"/>
                  </a:ext>
                </a:extLst>
              </p:cNvPr>
              <p:cNvSpPr/>
              <p:nvPr/>
            </p:nvSpPr>
            <p:spPr>
              <a:xfrm>
                <a:off x="3292003" y="618846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B665BD1-9E64-4299-9C6F-F394954BB1D7}"/>
                  </a:ext>
                </a:extLst>
              </p:cNvPr>
              <p:cNvSpPr/>
              <p:nvPr/>
            </p:nvSpPr>
            <p:spPr>
              <a:xfrm>
                <a:off x="3246284" y="612719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88985CF-FECA-4EBA-B862-15495DA7DC36}"/>
                  </a:ext>
                </a:extLst>
              </p:cNvPr>
              <p:cNvSpPr/>
              <p:nvPr/>
            </p:nvSpPr>
            <p:spPr>
              <a:xfrm>
                <a:off x="3337722" y="625410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81732BE-CE3A-43E9-8895-89D5182610B4}"/>
                  </a:ext>
                </a:extLst>
              </p:cNvPr>
              <p:cNvCxnSpPr>
                <a:cxnSpLocks/>
                <a:stCxn id="75" idx="5"/>
                <a:endCxn id="78" idx="1"/>
              </p:cNvCxnSpPr>
              <p:nvPr/>
            </p:nvCxnSpPr>
            <p:spPr>
              <a:xfrm>
                <a:off x="3239589" y="6094988"/>
                <a:ext cx="104828" cy="165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0A9A6A7-180F-47AB-B890-F540E4EBC140}"/>
                  </a:ext>
                </a:extLst>
              </p:cNvPr>
              <p:cNvSpPr/>
              <p:nvPr/>
            </p:nvSpPr>
            <p:spPr>
              <a:xfrm>
                <a:off x="3279376" y="595710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2758D7-F1A1-4F93-9B2F-74DD129E5941}"/>
                  </a:ext>
                </a:extLst>
              </p:cNvPr>
              <p:cNvSpPr/>
              <p:nvPr/>
            </p:nvSpPr>
            <p:spPr>
              <a:xfrm>
                <a:off x="3370814" y="608959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E217B4E-24E2-4B7D-9BD4-28C3CB68EC6A}"/>
                  </a:ext>
                </a:extLst>
              </p:cNvPr>
              <p:cNvSpPr/>
              <p:nvPr/>
            </p:nvSpPr>
            <p:spPr>
              <a:xfrm>
                <a:off x="3325095" y="602833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9D2E27-8AF7-49F4-9D0B-4C52AFE0454F}"/>
                  </a:ext>
                </a:extLst>
              </p:cNvPr>
              <p:cNvSpPr/>
              <p:nvPr/>
            </p:nvSpPr>
            <p:spPr>
              <a:xfrm>
                <a:off x="3416533" y="615524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C0DDE91-C7C6-42C4-8F07-92747C5C964D}"/>
                  </a:ext>
                </a:extLst>
              </p:cNvPr>
              <p:cNvCxnSpPr>
                <a:cxnSpLocks/>
                <a:stCxn id="81" idx="5"/>
                <a:endCxn id="84" idx="1"/>
              </p:cNvCxnSpPr>
              <p:nvPr/>
            </p:nvCxnSpPr>
            <p:spPr>
              <a:xfrm>
                <a:off x="3318400" y="5996124"/>
                <a:ext cx="104828" cy="165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1095405-C620-4709-BCCE-D8DB548A2945}"/>
                  </a:ext>
                </a:extLst>
              </p:cNvPr>
              <p:cNvSpPr/>
              <p:nvPr/>
            </p:nvSpPr>
            <p:spPr>
              <a:xfrm>
                <a:off x="3461206" y="6122599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7BFF52F-D0A8-4455-85A7-338457824D92}"/>
                  </a:ext>
                </a:extLst>
              </p:cNvPr>
              <p:cNvSpPr/>
              <p:nvPr/>
            </p:nvSpPr>
            <p:spPr>
              <a:xfrm>
                <a:off x="3552644" y="62550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D071D58-B12F-4FD9-8A12-C8377DCC3216}"/>
                  </a:ext>
                </a:extLst>
              </p:cNvPr>
              <p:cNvSpPr/>
              <p:nvPr/>
            </p:nvSpPr>
            <p:spPr>
              <a:xfrm>
                <a:off x="3506925" y="61938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06364B8-4E97-42E2-8548-C7234ECDEF72}"/>
                  </a:ext>
                </a:extLst>
              </p:cNvPr>
              <p:cNvSpPr/>
              <p:nvPr/>
            </p:nvSpPr>
            <p:spPr>
              <a:xfrm>
                <a:off x="3598363" y="632074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C50A183-497A-4406-A642-7906CAA79A69}"/>
                  </a:ext>
                </a:extLst>
              </p:cNvPr>
              <p:cNvCxnSpPr>
                <a:cxnSpLocks/>
                <a:stCxn id="87" idx="5"/>
                <a:endCxn id="90" idx="1"/>
              </p:cNvCxnSpPr>
              <p:nvPr/>
            </p:nvCxnSpPr>
            <p:spPr>
              <a:xfrm>
                <a:off x="3500230" y="6161623"/>
                <a:ext cx="104828" cy="165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0C11C21-8991-45F2-A26A-5FF23F4A9BF6}"/>
              </a:ext>
            </a:extLst>
          </p:cNvPr>
          <p:cNvGrpSpPr/>
          <p:nvPr/>
        </p:nvGrpSpPr>
        <p:grpSpPr>
          <a:xfrm>
            <a:off x="3713407" y="3171250"/>
            <a:ext cx="817704" cy="304690"/>
            <a:chOff x="3547758" y="2418243"/>
            <a:chExt cx="817704" cy="30469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419A269-7BA2-4AE8-AC87-7C815D55F341}"/>
                </a:ext>
              </a:extLst>
            </p:cNvPr>
            <p:cNvGrpSpPr/>
            <p:nvPr/>
          </p:nvGrpSpPr>
          <p:grpSpPr>
            <a:xfrm>
              <a:off x="3547758" y="2418243"/>
              <a:ext cx="408852" cy="304690"/>
              <a:chOff x="4218852" y="6271285"/>
              <a:chExt cx="914400" cy="466892"/>
            </a:xfrm>
          </p:grpSpPr>
          <p:pic>
            <p:nvPicPr>
              <p:cNvPr id="95" name="Graphic 94" descr="Bridge scene">
                <a:extLst>
                  <a:ext uri="{FF2B5EF4-FFF2-40B4-BE49-F238E27FC236}">
                    <a16:creationId xmlns:a16="http://schemas.microsoft.com/office/drawing/2014/main" id="{3A5BCFF4-8C63-4853-9F3A-3DA7C8BE1D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73073"/>
              <a:stretch/>
            </p:blipFill>
            <p:spPr>
              <a:xfrm>
                <a:off x="4218852" y="6271285"/>
                <a:ext cx="914400" cy="246221"/>
              </a:xfrm>
              <a:prstGeom prst="rect">
                <a:avLst/>
              </a:prstGeom>
            </p:spPr>
          </p:pic>
          <p:pic>
            <p:nvPicPr>
              <p:cNvPr id="96" name="Graphic 95" descr="Bridge scene">
                <a:extLst>
                  <a:ext uri="{FF2B5EF4-FFF2-40B4-BE49-F238E27FC236}">
                    <a16:creationId xmlns:a16="http://schemas.microsoft.com/office/drawing/2014/main" id="{0A0C77E8-8F44-4A91-A80A-9E2638399E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73073"/>
              <a:stretch/>
            </p:blipFill>
            <p:spPr>
              <a:xfrm>
                <a:off x="4218852" y="6491956"/>
                <a:ext cx="914400" cy="246221"/>
              </a:xfrm>
              <a:prstGeom prst="rect">
                <a:avLst/>
              </a:prstGeom>
            </p:spPr>
          </p:pic>
        </p:grpSp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6437A8F3-0ECD-4786-A1F2-C55FAFA98084}"/>
                </a:ext>
              </a:extLst>
            </p:cNvPr>
            <p:cNvSpPr/>
            <p:nvPr/>
          </p:nvSpPr>
          <p:spPr>
            <a:xfrm>
              <a:off x="3956610" y="2490247"/>
              <a:ext cx="408852" cy="160682"/>
            </a:xfrm>
            <a:prstGeom prst="rightArrow">
              <a:avLst/>
            </a:prstGeom>
            <a:solidFill>
              <a:srgbClr val="1973CD"/>
            </a:solidFill>
            <a:ln>
              <a:solidFill>
                <a:srgbClr val="197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965C7CF-9EC2-48EB-897E-15EAD3C27858}"/>
              </a:ext>
            </a:extLst>
          </p:cNvPr>
          <p:cNvGrpSpPr/>
          <p:nvPr/>
        </p:nvGrpSpPr>
        <p:grpSpPr>
          <a:xfrm>
            <a:off x="3713407" y="3628705"/>
            <a:ext cx="814312" cy="304690"/>
            <a:chOff x="3543796" y="3098633"/>
            <a:chExt cx="814312" cy="30469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FD0DB40-0E80-49D0-B7C9-E5B03552949E}"/>
                </a:ext>
              </a:extLst>
            </p:cNvPr>
            <p:cNvGrpSpPr/>
            <p:nvPr/>
          </p:nvGrpSpPr>
          <p:grpSpPr>
            <a:xfrm>
              <a:off x="3543796" y="3098633"/>
              <a:ext cx="408852" cy="304690"/>
              <a:chOff x="4218852" y="6271285"/>
              <a:chExt cx="914400" cy="466892"/>
            </a:xfrm>
          </p:grpSpPr>
          <p:pic>
            <p:nvPicPr>
              <p:cNvPr id="99" name="Graphic 98" descr="Bridge scene">
                <a:extLst>
                  <a:ext uri="{FF2B5EF4-FFF2-40B4-BE49-F238E27FC236}">
                    <a16:creationId xmlns:a16="http://schemas.microsoft.com/office/drawing/2014/main" id="{0BCF08A8-B72A-4330-80BF-5C25C5456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73073"/>
              <a:stretch/>
            </p:blipFill>
            <p:spPr>
              <a:xfrm>
                <a:off x="4218852" y="6271285"/>
                <a:ext cx="914400" cy="246221"/>
              </a:xfrm>
              <a:prstGeom prst="rect">
                <a:avLst/>
              </a:prstGeom>
            </p:spPr>
          </p:pic>
          <p:pic>
            <p:nvPicPr>
              <p:cNvPr id="100" name="Graphic 99" descr="Bridge scene">
                <a:extLst>
                  <a:ext uri="{FF2B5EF4-FFF2-40B4-BE49-F238E27FC236}">
                    <a16:creationId xmlns:a16="http://schemas.microsoft.com/office/drawing/2014/main" id="{ECC9DA77-E92D-4AB9-A01D-E6FC5F5955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73073"/>
              <a:stretch/>
            </p:blipFill>
            <p:spPr>
              <a:xfrm>
                <a:off x="4218852" y="6491956"/>
                <a:ext cx="914400" cy="246221"/>
              </a:xfrm>
              <a:prstGeom prst="rect">
                <a:avLst/>
              </a:prstGeom>
            </p:spPr>
          </p:pic>
        </p:grpSp>
        <p:sp>
          <p:nvSpPr>
            <p:cNvPr id="102" name="Arrow: Right 101">
              <a:extLst>
                <a:ext uri="{FF2B5EF4-FFF2-40B4-BE49-F238E27FC236}">
                  <a16:creationId xmlns:a16="http://schemas.microsoft.com/office/drawing/2014/main" id="{15580BF3-65E5-4792-AFDE-D379167E7334}"/>
                </a:ext>
              </a:extLst>
            </p:cNvPr>
            <p:cNvSpPr/>
            <p:nvPr/>
          </p:nvSpPr>
          <p:spPr>
            <a:xfrm rot="10800000">
              <a:off x="3949256" y="3170637"/>
              <a:ext cx="408852" cy="160682"/>
            </a:xfrm>
            <a:prstGeom prst="rightArrow">
              <a:avLst/>
            </a:prstGeom>
            <a:solidFill>
              <a:srgbClr val="1973CD"/>
            </a:solidFill>
            <a:ln>
              <a:solidFill>
                <a:srgbClr val="197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9330DE2-4D90-4970-B023-D0170089A02A}"/>
              </a:ext>
            </a:extLst>
          </p:cNvPr>
          <p:cNvGrpSpPr/>
          <p:nvPr/>
        </p:nvGrpSpPr>
        <p:grpSpPr>
          <a:xfrm>
            <a:off x="4462086" y="3393724"/>
            <a:ext cx="814312" cy="304690"/>
            <a:chOff x="3543796" y="3098633"/>
            <a:chExt cx="814312" cy="30469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8271671-EFE4-4F95-B501-D3E898919242}"/>
                </a:ext>
              </a:extLst>
            </p:cNvPr>
            <p:cNvGrpSpPr/>
            <p:nvPr/>
          </p:nvGrpSpPr>
          <p:grpSpPr>
            <a:xfrm>
              <a:off x="3543796" y="3098633"/>
              <a:ext cx="408852" cy="304690"/>
              <a:chOff x="4218852" y="6271285"/>
              <a:chExt cx="914400" cy="466892"/>
            </a:xfrm>
          </p:grpSpPr>
          <p:pic>
            <p:nvPicPr>
              <p:cNvPr id="108" name="Graphic 107" descr="Bridge scene">
                <a:extLst>
                  <a:ext uri="{FF2B5EF4-FFF2-40B4-BE49-F238E27FC236}">
                    <a16:creationId xmlns:a16="http://schemas.microsoft.com/office/drawing/2014/main" id="{AB746C94-7FF4-4B10-BACD-DAF889BD41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73073"/>
              <a:stretch/>
            </p:blipFill>
            <p:spPr>
              <a:xfrm>
                <a:off x="4218852" y="6271285"/>
                <a:ext cx="914400" cy="246221"/>
              </a:xfrm>
              <a:prstGeom prst="rect">
                <a:avLst/>
              </a:prstGeom>
            </p:spPr>
          </p:pic>
          <p:pic>
            <p:nvPicPr>
              <p:cNvPr id="109" name="Graphic 108" descr="Bridge scene">
                <a:extLst>
                  <a:ext uri="{FF2B5EF4-FFF2-40B4-BE49-F238E27FC236}">
                    <a16:creationId xmlns:a16="http://schemas.microsoft.com/office/drawing/2014/main" id="{3E8C0240-684E-49FF-AF02-E43C607AEC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73073"/>
              <a:stretch/>
            </p:blipFill>
            <p:spPr>
              <a:xfrm>
                <a:off x="4218852" y="6491956"/>
                <a:ext cx="914400" cy="246221"/>
              </a:xfrm>
              <a:prstGeom prst="rect">
                <a:avLst/>
              </a:prstGeom>
            </p:spPr>
          </p:pic>
        </p:grp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96D98AA1-D9DA-40E8-B05E-0F0556E5E039}"/>
                </a:ext>
              </a:extLst>
            </p:cNvPr>
            <p:cNvSpPr/>
            <p:nvPr/>
          </p:nvSpPr>
          <p:spPr>
            <a:xfrm rot="10800000">
              <a:off x="3949256" y="3170637"/>
              <a:ext cx="408852" cy="160682"/>
            </a:xfrm>
            <a:prstGeom prst="rightArrow">
              <a:avLst/>
            </a:prstGeom>
            <a:solidFill>
              <a:srgbClr val="1973CD"/>
            </a:solidFill>
            <a:ln>
              <a:solidFill>
                <a:srgbClr val="197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15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67EB-2AD2-4C02-8C4E-50F030B2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SIRM-Specific </a:t>
            </a:r>
            <a:br>
              <a:rPr lang="en-US" dirty="0"/>
            </a:br>
            <a:r>
              <a:rPr lang="en-US" dirty="0"/>
              <a:t>Experimental 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0F4F-803C-4902-A6E7-FA805FF82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 marL="27432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isotopologue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and/or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isotopomer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data enable the answering of the main biological questions?</a:t>
            </a:r>
          </a:p>
          <a:p>
            <a:pPr marL="832104"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27432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 the metabolites of interest be detected and accurately assigned by the analytical technique that will provide the isotope-specific data that is needed?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0001000-038A-48C6-910F-861B1649956B}"/>
              </a:ext>
            </a:extLst>
          </p:cNvPr>
          <p:cNvGrpSpPr/>
          <p:nvPr/>
        </p:nvGrpSpPr>
        <p:grpSpPr>
          <a:xfrm>
            <a:off x="1676401" y="2667000"/>
            <a:ext cx="3124199" cy="2715908"/>
            <a:chOff x="1676401" y="2667000"/>
            <a:chExt cx="3124199" cy="271590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394F63-5A41-49A4-9B84-F5A074B49FFD}"/>
                </a:ext>
              </a:extLst>
            </p:cNvPr>
            <p:cNvSpPr txBox="1"/>
            <p:nvPr/>
          </p:nvSpPr>
          <p:spPr>
            <a:xfrm>
              <a:off x="1676401" y="4551911"/>
              <a:ext cx="3124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Requires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isotopomer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-specific or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isotopologue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-fragment information to distinguish.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38865E3-7B1F-487F-B537-7430E48F8460}"/>
                </a:ext>
              </a:extLst>
            </p:cNvPr>
            <p:cNvGrpSpPr/>
            <p:nvPr/>
          </p:nvGrpSpPr>
          <p:grpSpPr>
            <a:xfrm>
              <a:off x="1813509" y="2667000"/>
              <a:ext cx="2240381" cy="1834422"/>
              <a:chOff x="2133600" y="2667000"/>
              <a:chExt cx="2240381" cy="183442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C067B6A-0C0C-445F-BA49-59F52BB899F3}"/>
                  </a:ext>
                </a:extLst>
              </p:cNvPr>
              <p:cNvGrpSpPr/>
              <p:nvPr/>
            </p:nvGrpSpPr>
            <p:grpSpPr>
              <a:xfrm>
                <a:off x="2133600" y="2667000"/>
                <a:ext cx="1057050" cy="1834422"/>
                <a:chOff x="339397" y="3491032"/>
                <a:chExt cx="1057050" cy="1834422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7A515F35-D9CF-473E-91A9-3DBC819B91F9}"/>
                    </a:ext>
                  </a:extLst>
                </p:cNvPr>
                <p:cNvGrpSpPr/>
                <p:nvPr/>
              </p:nvGrpSpPr>
              <p:grpSpPr>
                <a:xfrm>
                  <a:off x="691276" y="3818546"/>
                  <a:ext cx="325438" cy="1506908"/>
                  <a:chOff x="728822" y="573752"/>
                  <a:chExt cx="325438" cy="1506908"/>
                </a:xfrm>
              </p:grpSpPr>
              <p:cxnSp>
                <p:nvCxnSpPr>
                  <p:cNvPr id="74" name="Straight Connector 178">
                    <a:extLst>
                      <a:ext uri="{FF2B5EF4-FFF2-40B4-BE49-F238E27FC236}">
                        <a16:creationId xmlns:a16="http://schemas.microsoft.com/office/drawing/2014/main" id="{D8687F02-205B-4FDB-A4F1-BC7AF87B925E}"/>
                      </a:ext>
                    </a:extLst>
                  </p:cNvPr>
                  <p:cNvCxnSpPr>
                    <a:cxnSpLocks noChangeShapeType="1"/>
                    <a:stCxn id="75" idx="4"/>
                    <a:endCxn id="80" idx="0"/>
                  </p:cNvCxnSpPr>
                  <p:nvPr/>
                </p:nvCxnSpPr>
                <p:spPr bwMode="auto">
                  <a:xfrm>
                    <a:off x="997385" y="799132"/>
                    <a:ext cx="0" cy="10969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C02AFB46-7363-4DE2-9DC1-C8FAD09D83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685886"/>
                    <a:ext cx="114300" cy="1127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47DD092A-B962-441E-B91F-28DE418608A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912899"/>
                    <a:ext cx="114300" cy="1143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8C995F1C-6AE5-441F-8C2C-7D17992AE8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1157374"/>
                    <a:ext cx="114300" cy="11271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CFF7916D-0009-473D-8E1F-1333C45425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1400261"/>
                    <a:ext cx="114300" cy="1143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46DE13F6-29D3-4A6F-ACF5-9A5518C704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1644736"/>
                    <a:ext cx="114300" cy="1127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099D72D7-88DB-445C-BBA0-C0596A4D45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1895561"/>
                    <a:ext cx="114300" cy="1143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68631E8-14A0-4FE6-BAEC-09CC689570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1538952"/>
                    <a:ext cx="293688" cy="307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5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F01A7081-9C07-4771-85D1-04DB2C0442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573752"/>
                    <a:ext cx="300038" cy="307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1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A28FA1F9-1C0A-476E-9EF1-B82E8A07829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802352"/>
                    <a:ext cx="293688" cy="307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2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8CCCC868-D853-494E-974A-E68775D08B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1048785"/>
                    <a:ext cx="293688" cy="307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3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940737BF-05E4-467B-9C07-4EFA5B3085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1302414"/>
                    <a:ext cx="300038" cy="3063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4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CE5F420B-D1BE-44A2-A8EA-1B9EE9873A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1774273"/>
                    <a:ext cx="293688" cy="3063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6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6B7F68B-268D-45CF-8C1D-0B529E2F1018}"/>
                    </a:ext>
                  </a:extLst>
                </p:cNvPr>
                <p:cNvSpPr txBox="1"/>
                <p:nvPr/>
              </p:nvSpPr>
              <p:spPr>
                <a:xfrm>
                  <a:off x="339397" y="3491032"/>
                  <a:ext cx="10570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baseline="30000" dirty="0" err="1">
                      <a:latin typeface="Arial"/>
                    </a:rPr>
                    <a:t>13</a:t>
                  </a:r>
                  <a:r>
                    <a:rPr lang="en-US" b="1" dirty="0" err="1">
                      <a:latin typeface="Arial"/>
                    </a:rPr>
                    <a:t>C</a:t>
                  </a:r>
                  <a:r>
                    <a:rPr lang="en-US" b="1" baseline="-25000" dirty="0" err="1">
                      <a:latin typeface="Arial"/>
                    </a:rPr>
                    <a:t>6</a:t>
                  </a:r>
                  <a:r>
                    <a:rPr lang="en-US" b="1" dirty="0" err="1">
                      <a:latin typeface="Arial"/>
                    </a:rPr>
                    <a:t>-Glc</a:t>
                  </a:r>
                  <a:endParaRPr lang="en-US" b="1" dirty="0">
                    <a:latin typeface="Arial"/>
                  </a:endParaRP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A2A0380-D05C-432A-AC1A-934A2D0D7E2A}"/>
                  </a:ext>
                </a:extLst>
              </p:cNvPr>
              <p:cNvGrpSpPr/>
              <p:nvPr/>
            </p:nvGrpSpPr>
            <p:grpSpPr>
              <a:xfrm>
                <a:off x="3672912" y="2843587"/>
                <a:ext cx="701069" cy="1529886"/>
                <a:chOff x="4638159" y="4813280"/>
                <a:chExt cx="701069" cy="1529886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F4C11354-EA94-40E6-9412-78E48632BF10}"/>
                    </a:ext>
                  </a:extLst>
                </p:cNvPr>
                <p:cNvGrpSpPr/>
                <p:nvPr/>
              </p:nvGrpSpPr>
              <p:grpSpPr>
                <a:xfrm>
                  <a:off x="4638159" y="5070283"/>
                  <a:ext cx="559711" cy="1272883"/>
                  <a:chOff x="4554421" y="5070283"/>
                  <a:chExt cx="559711" cy="1272883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7F40AD1C-3554-421A-AF91-A70AFD91714B}"/>
                      </a:ext>
                    </a:extLst>
                  </p:cNvPr>
                  <p:cNvCxnSpPr>
                    <a:endCxn id="60" idx="4"/>
                  </p:cNvCxnSpPr>
                  <p:nvPr/>
                </p:nvCxnSpPr>
                <p:spPr>
                  <a:xfrm flipH="1">
                    <a:off x="4850789" y="5273322"/>
                    <a:ext cx="6400" cy="996874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EE2349DF-4937-456C-9939-A8B413E2514B}"/>
                      </a:ext>
                    </a:extLst>
                  </p:cNvPr>
                  <p:cNvSpPr/>
                  <p:nvPr/>
                </p:nvSpPr>
                <p:spPr>
                  <a:xfrm>
                    <a:off x="4788203" y="5192020"/>
                    <a:ext cx="125171" cy="113792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03AE3CA1-DD97-4CFF-B3DE-C955CA9498C7}"/>
                      </a:ext>
                    </a:extLst>
                  </p:cNvPr>
                  <p:cNvSpPr/>
                  <p:nvPr/>
                </p:nvSpPr>
                <p:spPr>
                  <a:xfrm>
                    <a:off x="4788203" y="5419604"/>
                    <a:ext cx="125171" cy="113792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64768ADA-B408-48BC-9E1A-F5988AC15A3C}"/>
                      </a:ext>
                    </a:extLst>
                  </p:cNvPr>
                  <p:cNvSpPr/>
                  <p:nvPr/>
                </p:nvSpPr>
                <p:spPr>
                  <a:xfrm>
                    <a:off x="4788203" y="5663774"/>
                    <a:ext cx="125171" cy="113792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A82F7876-507F-48A1-8630-EBA2852CD65F}"/>
                      </a:ext>
                    </a:extLst>
                  </p:cNvPr>
                  <p:cNvSpPr/>
                  <p:nvPr/>
                </p:nvSpPr>
                <p:spPr>
                  <a:xfrm>
                    <a:off x="4788203" y="5907284"/>
                    <a:ext cx="125171" cy="11379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AB1EB91D-1BB1-43FD-9ECF-A1D0F929CA9C}"/>
                      </a:ext>
                    </a:extLst>
                  </p:cNvPr>
                  <p:cNvSpPr/>
                  <p:nvPr/>
                </p:nvSpPr>
                <p:spPr>
                  <a:xfrm>
                    <a:off x="4788203" y="6156404"/>
                    <a:ext cx="125171" cy="11379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1FEBB86-A7D9-4678-BFDF-6757572609C3}"/>
                      </a:ext>
                    </a:extLst>
                  </p:cNvPr>
                  <p:cNvSpPr/>
                  <p:nvPr/>
                </p:nvSpPr>
                <p:spPr>
                  <a:xfrm>
                    <a:off x="4554713" y="6035389"/>
                    <a:ext cx="32367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0000FF"/>
                        </a:solidFill>
                        <a:latin typeface="Comic Sans MS"/>
                      </a:rPr>
                      <a:t>5</a:t>
                    </a:r>
                    <a:endParaRPr lang="en-US" sz="14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3BEA1400-EB26-4470-B8EA-AC6E2B853E26}"/>
                      </a:ext>
                    </a:extLst>
                  </p:cNvPr>
                  <p:cNvSpPr/>
                  <p:nvPr/>
                </p:nvSpPr>
                <p:spPr>
                  <a:xfrm>
                    <a:off x="4554421" y="5070283"/>
                    <a:ext cx="33009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0000FF"/>
                        </a:solidFill>
                        <a:latin typeface="Comic Sans MS"/>
                      </a:rPr>
                      <a:t>1</a:t>
                    </a:r>
                    <a:endParaRPr lang="en-US" sz="14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4393103-2CC9-40CE-B3F1-494A4D0E8755}"/>
                      </a:ext>
                    </a:extLst>
                  </p:cNvPr>
                  <p:cNvSpPr/>
                  <p:nvPr/>
                </p:nvSpPr>
                <p:spPr>
                  <a:xfrm>
                    <a:off x="4554713" y="5298883"/>
                    <a:ext cx="32367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0000FF"/>
                        </a:solidFill>
                        <a:latin typeface="Comic Sans MS"/>
                      </a:rPr>
                      <a:t>2</a:t>
                    </a:r>
                    <a:endParaRPr lang="en-US" sz="14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97515EA-E018-4F3E-A5C3-A2D262AEF50E}"/>
                      </a:ext>
                    </a:extLst>
                  </p:cNvPr>
                  <p:cNvSpPr/>
                  <p:nvPr/>
                </p:nvSpPr>
                <p:spPr>
                  <a:xfrm>
                    <a:off x="4554713" y="5557505"/>
                    <a:ext cx="32367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0000FF"/>
                        </a:solidFill>
                        <a:latin typeface="Comic Sans MS"/>
                      </a:rPr>
                      <a:t>3</a:t>
                    </a:r>
                    <a:endParaRPr lang="en-US" sz="14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5E20A155-676E-4DBA-B76B-AC2A93A60A02}"/>
                      </a:ext>
                    </a:extLst>
                  </p:cNvPr>
                  <p:cNvSpPr/>
                  <p:nvPr/>
                </p:nvSpPr>
                <p:spPr>
                  <a:xfrm>
                    <a:off x="4554421" y="5798415"/>
                    <a:ext cx="33009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0000FF"/>
                        </a:solidFill>
                        <a:latin typeface="Comic Sans MS"/>
                      </a:rPr>
                      <a:t>4</a:t>
                    </a:r>
                    <a:endParaRPr lang="en-US" sz="1400" dirty="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1CA48204-A11B-4831-8BCD-4EE2424F3251}"/>
                      </a:ext>
                    </a:extLst>
                  </p:cNvPr>
                  <p:cNvCxnSpPr>
                    <a:endCxn id="71" idx="4"/>
                  </p:cNvCxnSpPr>
                  <p:nvPr/>
                </p:nvCxnSpPr>
                <p:spPr>
                  <a:xfrm flipH="1">
                    <a:off x="5042265" y="5279187"/>
                    <a:ext cx="6400" cy="996874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6C98A4A7-C230-4F56-9327-E293511CEF49}"/>
                      </a:ext>
                    </a:extLst>
                  </p:cNvPr>
                  <p:cNvSpPr/>
                  <p:nvPr/>
                </p:nvSpPr>
                <p:spPr>
                  <a:xfrm>
                    <a:off x="4979679" y="5197885"/>
                    <a:ext cx="125171" cy="113792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26A3EDA2-2E7C-48E1-8266-62D454A05C9B}"/>
                      </a:ext>
                    </a:extLst>
                  </p:cNvPr>
                  <p:cNvSpPr/>
                  <p:nvPr/>
                </p:nvSpPr>
                <p:spPr>
                  <a:xfrm>
                    <a:off x="4979679" y="5913149"/>
                    <a:ext cx="125171" cy="11379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82E7276E-BBC9-4C7A-85A7-91CCE8755B57}"/>
                      </a:ext>
                    </a:extLst>
                  </p:cNvPr>
                  <p:cNvSpPr/>
                  <p:nvPr/>
                </p:nvSpPr>
                <p:spPr>
                  <a:xfrm>
                    <a:off x="4979679" y="6162269"/>
                    <a:ext cx="125171" cy="11379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6F0F64F7-43AE-4175-85AC-BBD90BBB846E}"/>
                      </a:ext>
                    </a:extLst>
                  </p:cNvPr>
                  <p:cNvSpPr/>
                  <p:nvPr/>
                </p:nvSpPr>
                <p:spPr>
                  <a:xfrm>
                    <a:off x="4988961" y="5434037"/>
                    <a:ext cx="125171" cy="113792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53D6B5E1-D0D2-4C61-9C6A-3FB8A9FA18AB}"/>
                      </a:ext>
                    </a:extLst>
                  </p:cNvPr>
                  <p:cNvSpPr/>
                  <p:nvPr/>
                </p:nvSpPr>
                <p:spPr>
                  <a:xfrm>
                    <a:off x="4988961" y="5678207"/>
                    <a:ext cx="125171" cy="113792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69B75D9-C802-493B-9F40-526EB2301A67}"/>
                    </a:ext>
                  </a:extLst>
                </p:cNvPr>
                <p:cNvSpPr txBox="1"/>
                <p:nvPr/>
              </p:nvSpPr>
              <p:spPr>
                <a:xfrm>
                  <a:off x="4662441" y="4813280"/>
                  <a:ext cx="6767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latin typeface="Symbol" charset="2"/>
                      <a:cs typeface="Symbol" charset="2"/>
                    </a:rPr>
                    <a:t>a</a:t>
                  </a:r>
                  <a:r>
                    <a:rPr lang="en-US" b="1" dirty="0" err="1">
                      <a:latin typeface="Arial"/>
                    </a:rPr>
                    <a:t>KG</a:t>
                  </a:r>
                  <a:endParaRPr lang="en-US" b="1" dirty="0">
                    <a:latin typeface="Arial"/>
                  </a:endParaRPr>
                </a:p>
              </p:txBody>
            </p:sp>
          </p:grp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02643D21-6085-4788-861E-D6F2849C50FA}"/>
                  </a:ext>
                </a:extLst>
              </p:cNvPr>
              <p:cNvSpPr/>
              <p:nvPr/>
            </p:nvSpPr>
            <p:spPr>
              <a:xfrm>
                <a:off x="3189000" y="3482809"/>
                <a:ext cx="240000" cy="14289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45C78DBA-8633-49DF-9FE4-AFAEDC32A33C}"/>
                  </a:ext>
                </a:extLst>
              </p:cNvPr>
              <p:cNvSpPr/>
              <p:nvPr/>
            </p:nvSpPr>
            <p:spPr>
              <a:xfrm>
                <a:off x="2895600" y="3675917"/>
                <a:ext cx="240000" cy="142894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16C0A7E5-ABC6-491B-8BAA-E2E11A6401A5}"/>
                  </a:ext>
                </a:extLst>
              </p:cNvPr>
              <p:cNvSpPr/>
              <p:nvPr/>
            </p:nvSpPr>
            <p:spPr>
              <a:xfrm>
                <a:off x="3464754" y="3676518"/>
                <a:ext cx="240000" cy="142894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Left Brace 88">
                <a:extLst>
                  <a:ext uri="{FF2B5EF4-FFF2-40B4-BE49-F238E27FC236}">
                    <a16:creationId xmlns:a16="http://schemas.microsoft.com/office/drawing/2014/main" id="{082D1FEA-DE3A-4F3A-A04D-3D944D9DCB71}"/>
                  </a:ext>
                </a:extLst>
              </p:cNvPr>
              <p:cNvSpPr/>
              <p:nvPr/>
            </p:nvSpPr>
            <p:spPr>
              <a:xfrm rot="16200000">
                <a:off x="3998558" y="4257882"/>
                <a:ext cx="124211" cy="292350"/>
              </a:xfrm>
              <a:prstGeom prst="lef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row: Right 90">
                <a:extLst>
                  <a:ext uri="{FF2B5EF4-FFF2-40B4-BE49-F238E27FC236}">
                    <a16:creationId xmlns:a16="http://schemas.microsoft.com/office/drawing/2014/main" id="{12885775-7D2C-4E6D-A12E-76FD358600B4}"/>
                  </a:ext>
                </a:extLst>
              </p:cNvPr>
              <p:cNvSpPr/>
              <p:nvPr/>
            </p:nvSpPr>
            <p:spPr>
              <a:xfrm>
                <a:off x="3189000" y="3858756"/>
                <a:ext cx="240000" cy="142894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6E1ED81-337E-42D3-9287-381149EACDA7}"/>
                  </a:ext>
                </a:extLst>
              </p:cNvPr>
              <p:cNvSpPr txBox="1"/>
              <p:nvPr/>
            </p:nvSpPr>
            <p:spPr>
              <a:xfrm>
                <a:off x="3018985" y="3194561"/>
                <a:ext cx="564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6293EF5-FD84-4DD5-AB46-742E22AF0617}"/>
                  </a:ext>
                </a:extLst>
              </p:cNvPr>
              <p:cNvSpPr txBox="1"/>
              <p:nvPr/>
            </p:nvSpPr>
            <p:spPr>
              <a:xfrm>
                <a:off x="3017227" y="3957828"/>
                <a:ext cx="564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PCB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43F0ECA-A741-4156-942D-88A64D9F1E66}"/>
              </a:ext>
            </a:extLst>
          </p:cNvPr>
          <p:cNvGrpSpPr/>
          <p:nvPr/>
        </p:nvGrpSpPr>
        <p:grpSpPr>
          <a:xfrm>
            <a:off x="4599988" y="2670601"/>
            <a:ext cx="3705811" cy="2728088"/>
            <a:chOff x="4599988" y="2670601"/>
            <a:chExt cx="3705811" cy="272808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8234CA1-DD10-4EB4-B14C-E79B4F3495E3}"/>
                </a:ext>
              </a:extLst>
            </p:cNvPr>
            <p:cNvSpPr txBox="1"/>
            <p:nvPr/>
          </p:nvSpPr>
          <p:spPr>
            <a:xfrm>
              <a:off x="4599988" y="349125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VS</a:t>
              </a: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0C59D13-307B-4239-A175-EBF358001F79}"/>
                </a:ext>
              </a:extLst>
            </p:cNvPr>
            <p:cNvGrpSpPr/>
            <p:nvPr/>
          </p:nvGrpSpPr>
          <p:grpSpPr>
            <a:xfrm>
              <a:off x="4945762" y="2670601"/>
              <a:ext cx="3360037" cy="2728088"/>
              <a:chOff x="4945762" y="2670601"/>
              <a:chExt cx="3360037" cy="272808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6BF6DB9-A1BA-477A-ABFB-DA9BD8056CF3}"/>
                  </a:ext>
                </a:extLst>
              </p:cNvPr>
              <p:cNvGrpSpPr/>
              <p:nvPr/>
            </p:nvGrpSpPr>
            <p:grpSpPr>
              <a:xfrm>
                <a:off x="4983358" y="2670601"/>
                <a:ext cx="1057050" cy="1834422"/>
                <a:chOff x="339397" y="3491032"/>
                <a:chExt cx="1057050" cy="1834422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33D62538-8E88-4D38-B650-4D96B15204D4}"/>
                    </a:ext>
                  </a:extLst>
                </p:cNvPr>
                <p:cNvGrpSpPr/>
                <p:nvPr/>
              </p:nvGrpSpPr>
              <p:grpSpPr>
                <a:xfrm>
                  <a:off x="691276" y="3818546"/>
                  <a:ext cx="325438" cy="1506908"/>
                  <a:chOff x="728822" y="573752"/>
                  <a:chExt cx="325438" cy="1506908"/>
                </a:xfrm>
              </p:grpSpPr>
              <p:cxnSp>
                <p:nvCxnSpPr>
                  <p:cNvPr id="127" name="Straight Connector 178">
                    <a:extLst>
                      <a:ext uri="{FF2B5EF4-FFF2-40B4-BE49-F238E27FC236}">
                        <a16:creationId xmlns:a16="http://schemas.microsoft.com/office/drawing/2014/main" id="{CD1AE566-976D-41BC-8347-FE389B89D2C9}"/>
                      </a:ext>
                    </a:extLst>
                  </p:cNvPr>
                  <p:cNvCxnSpPr>
                    <a:cxnSpLocks noChangeShapeType="1"/>
                    <a:stCxn id="128" idx="4"/>
                    <a:endCxn id="133" idx="0"/>
                  </p:cNvCxnSpPr>
                  <p:nvPr/>
                </p:nvCxnSpPr>
                <p:spPr bwMode="auto">
                  <a:xfrm>
                    <a:off x="997385" y="799132"/>
                    <a:ext cx="0" cy="10969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DFA6F594-BDB4-4380-815C-6B2EF61F59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685886"/>
                    <a:ext cx="114300" cy="1127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C5F246AE-CFAD-4489-97CB-87F2F87842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912899"/>
                    <a:ext cx="114300" cy="1143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15CEE894-7BFF-48F2-B1B9-8D428D4886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1157374"/>
                    <a:ext cx="114300" cy="11271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42EB0067-1835-4675-8C98-6C694403A7B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1400261"/>
                    <a:ext cx="114300" cy="1143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BB7E8358-B3FC-4618-B730-E5B6E41861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1644736"/>
                    <a:ext cx="114300" cy="1127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D4D3A4B7-4D7F-4BF0-A183-974A709AF9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960" y="1895561"/>
                    <a:ext cx="114300" cy="1143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D025F8DD-9E71-4C29-A541-B2F230D200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1538952"/>
                    <a:ext cx="293688" cy="307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5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03B737DF-6E24-4C32-918E-E7986AF7A7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573752"/>
                    <a:ext cx="300038" cy="307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1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2A5E1BF1-4790-4772-8033-F95A0368D5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802352"/>
                    <a:ext cx="293688" cy="307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2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804B275B-AF28-4320-9F39-A3B955FC0E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1048785"/>
                    <a:ext cx="293688" cy="307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3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F5FA0B00-AC20-43E3-B123-C44AD4787B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1302414"/>
                    <a:ext cx="300038" cy="3063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4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22922833-DCDA-4C21-B0C8-36385B3E90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8822" y="1774273"/>
                    <a:ext cx="293688" cy="3063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kern="0" dirty="0">
                        <a:solidFill>
                          <a:srgbClr val="0000FF"/>
                        </a:solidFill>
                        <a:latin typeface="Comic Sans MS"/>
                        <a:cs typeface="+mn-cs"/>
                      </a:rPr>
                      <a:t>6</a:t>
                    </a:r>
                    <a:endParaRPr lang="en-US" sz="1400" kern="0" dirty="0">
                      <a:solidFill>
                        <a:srgbClr val="0000FF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BA464DEA-EDA7-40C4-A46C-6AF03170C35E}"/>
                    </a:ext>
                  </a:extLst>
                </p:cNvPr>
                <p:cNvSpPr txBox="1"/>
                <p:nvPr/>
              </p:nvSpPr>
              <p:spPr>
                <a:xfrm>
                  <a:off x="339397" y="3491032"/>
                  <a:ext cx="10570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baseline="30000" dirty="0" err="1">
                      <a:latin typeface="Arial"/>
                    </a:rPr>
                    <a:t>13</a:t>
                  </a:r>
                  <a:r>
                    <a:rPr lang="en-US" b="1" dirty="0" err="1">
                      <a:latin typeface="Arial"/>
                    </a:rPr>
                    <a:t>C</a:t>
                  </a:r>
                  <a:r>
                    <a:rPr lang="en-US" b="1" baseline="-25000" dirty="0" err="1">
                      <a:latin typeface="Arial"/>
                    </a:rPr>
                    <a:t>6</a:t>
                  </a:r>
                  <a:r>
                    <a:rPr lang="en-US" b="1" dirty="0" err="1">
                      <a:latin typeface="Arial"/>
                    </a:rPr>
                    <a:t>-Glc</a:t>
                  </a:r>
                  <a:endParaRPr lang="en-US" b="1" dirty="0">
                    <a:latin typeface="Arial"/>
                  </a:endParaRPr>
                </a:p>
              </p:txBody>
            </p:sp>
          </p:grpSp>
          <p:sp>
            <p:nvSpPr>
              <p:cNvPr id="99" name="Arrow: Right 98">
                <a:extLst>
                  <a:ext uri="{FF2B5EF4-FFF2-40B4-BE49-F238E27FC236}">
                    <a16:creationId xmlns:a16="http://schemas.microsoft.com/office/drawing/2014/main" id="{3E1E676B-E5CC-48D3-A2EC-038D3669FBE3}"/>
                  </a:ext>
                </a:extLst>
              </p:cNvPr>
              <p:cNvSpPr/>
              <p:nvPr/>
            </p:nvSpPr>
            <p:spPr>
              <a:xfrm>
                <a:off x="6038758" y="3486410"/>
                <a:ext cx="240000" cy="14289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Arrow: Right 99">
                <a:extLst>
                  <a:ext uri="{FF2B5EF4-FFF2-40B4-BE49-F238E27FC236}">
                    <a16:creationId xmlns:a16="http://schemas.microsoft.com/office/drawing/2014/main" id="{BF5C5B2C-C37C-40B1-B2A1-F7F75B73D80E}"/>
                  </a:ext>
                </a:extLst>
              </p:cNvPr>
              <p:cNvSpPr/>
              <p:nvPr/>
            </p:nvSpPr>
            <p:spPr>
              <a:xfrm>
                <a:off x="5745358" y="3679518"/>
                <a:ext cx="240000" cy="142894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row: Right 100">
                <a:extLst>
                  <a:ext uri="{FF2B5EF4-FFF2-40B4-BE49-F238E27FC236}">
                    <a16:creationId xmlns:a16="http://schemas.microsoft.com/office/drawing/2014/main" id="{E5EBD7DD-2395-40C4-9A54-229CC0D9AB49}"/>
                  </a:ext>
                </a:extLst>
              </p:cNvPr>
              <p:cNvSpPr/>
              <p:nvPr/>
            </p:nvSpPr>
            <p:spPr>
              <a:xfrm>
                <a:off x="6314512" y="3680119"/>
                <a:ext cx="240000" cy="142894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Left Brace 101">
                <a:extLst>
                  <a:ext uri="{FF2B5EF4-FFF2-40B4-BE49-F238E27FC236}">
                    <a16:creationId xmlns:a16="http://schemas.microsoft.com/office/drawing/2014/main" id="{2BDF6AC3-7E36-47E9-9F49-9330005102B7}"/>
                  </a:ext>
                </a:extLst>
              </p:cNvPr>
              <p:cNvSpPr/>
              <p:nvPr/>
            </p:nvSpPr>
            <p:spPr>
              <a:xfrm rot="16200000">
                <a:off x="7096912" y="4028835"/>
                <a:ext cx="159470" cy="792903"/>
              </a:xfrm>
              <a:prstGeom prst="lef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Arrow: Right 102">
                <a:extLst>
                  <a:ext uri="{FF2B5EF4-FFF2-40B4-BE49-F238E27FC236}">
                    <a16:creationId xmlns:a16="http://schemas.microsoft.com/office/drawing/2014/main" id="{A4279D8C-8B6D-400B-AA3B-935FBAF71CEE}"/>
                  </a:ext>
                </a:extLst>
              </p:cNvPr>
              <p:cNvSpPr/>
              <p:nvPr/>
            </p:nvSpPr>
            <p:spPr>
              <a:xfrm>
                <a:off x="6038758" y="3862357"/>
                <a:ext cx="240000" cy="142894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467E7AD-2FF9-46ED-BB11-A119E30ABB2D}"/>
                  </a:ext>
                </a:extLst>
              </p:cNvPr>
              <p:cNvSpPr txBox="1"/>
              <p:nvPr/>
            </p:nvSpPr>
            <p:spPr>
              <a:xfrm>
                <a:off x="5868743" y="3198162"/>
                <a:ext cx="564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PDH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62F8A8B-6D68-4EDF-80F3-3F909924D6EF}"/>
                  </a:ext>
                </a:extLst>
              </p:cNvPr>
              <p:cNvSpPr txBox="1"/>
              <p:nvPr/>
            </p:nvSpPr>
            <p:spPr>
              <a:xfrm>
                <a:off x="5866985" y="3961429"/>
                <a:ext cx="564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PCB</a:t>
                </a:r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757BDAEA-8080-4983-BFC8-D41A9B24C74D}"/>
                  </a:ext>
                </a:extLst>
              </p:cNvPr>
              <p:cNvGrpSpPr/>
              <p:nvPr/>
            </p:nvGrpSpPr>
            <p:grpSpPr>
              <a:xfrm>
                <a:off x="6564357" y="2824361"/>
                <a:ext cx="1094950" cy="1542850"/>
                <a:chOff x="5679121" y="4325067"/>
                <a:chExt cx="1094950" cy="1542850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93FB808-946E-41E7-A5EA-FEF454A3A266}"/>
                    </a:ext>
                  </a:extLst>
                </p:cNvPr>
                <p:cNvCxnSpPr>
                  <a:stCxn id="148" idx="2"/>
                </p:cNvCxnSpPr>
                <p:nvPr/>
              </p:nvCxnSpPr>
              <p:spPr>
                <a:xfrm flipH="1" flipV="1">
                  <a:off x="5979204" y="5240664"/>
                  <a:ext cx="152984" cy="7310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64B31E98-6C89-49DD-9B39-E8DA839917F4}"/>
                    </a:ext>
                  </a:extLst>
                </p:cNvPr>
                <p:cNvCxnSpPr>
                  <a:endCxn id="147" idx="4"/>
                </p:cNvCxnSpPr>
                <p:nvPr/>
              </p:nvCxnSpPr>
              <p:spPr>
                <a:xfrm flipH="1">
                  <a:off x="5960484" y="4792463"/>
                  <a:ext cx="6096" cy="99687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4D0EBAE4-3DA3-4B6D-80A6-5FA995A6A342}"/>
                    </a:ext>
                  </a:extLst>
                </p:cNvPr>
                <p:cNvSpPr/>
                <p:nvPr/>
              </p:nvSpPr>
              <p:spPr>
                <a:xfrm>
                  <a:off x="5903588" y="4716771"/>
                  <a:ext cx="113792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DB7F65B1-B90F-4AB7-BABB-1C1A555F99CA}"/>
                    </a:ext>
                  </a:extLst>
                </p:cNvPr>
                <p:cNvSpPr/>
                <p:nvPr/>
              </p:nvSpPr>
              <p:spPr>
                <a:xfrm>
                  <a:off x="5903588" y="4944355"/>
                  <a:ext cx="113792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D7509C28-6222-441E-9198-5BC0A2B83537}"/>
                    </a:ext>
                  </a:extLst>
                </p:cNvPr>
                <p:cNvSpPr/>
                <p:nvPr/>
              </p:nvSpPr>
              <p:spPr>
                <a:xfrm>
                  <a:off x="5903588" y="5188525"/>
                  <a:ext cx="113792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056C39F2-5E7F-4863-B182-1D1BBB4B88DA}"/>
                    </a:ext>
                  </a:extLst>
                </p:cNvPr>
                <p:cNvSpPr/>
                <p:nvPr/>
              </p:nvSpPr>
              <p:spPr>
                <a:xfrm>
                  <a:off x="5903588" y="5432035"/>
                  <a:ext cx="113792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74897AC0-1DD0-40A8-951F-5B44D8B044E4}"/>
                    </a:ext>
                  </a:extLst>
                </p:cNvPr>
                <p:cNvSpPr/>
                <p:nvPr/>
              </p:nvSpPr>
              <p:spPr>
                <a:xfrm>
                  <a:off x="5903588" y="5675545"/>
                  <a:ext cx="113792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4C4E83A-F298-44EB-98AE-A839C2AE0ACB}"/>
                    </a:ext>
                  </a:extLst>
                </p:cNvPr>
                <p:cNvSpPr/>
                <p:nvPr/>
              </p:nvSpPr>
              <p:spPr>
                <a:xfrm>
                  <a:off x="6132188" y="5191078"/>
                  <a:ext cx="113792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4BC80BA-D5EF-4756-9B85-3A6E2B6026A0}"/>
                    </a:ext>
                  </a:extLst>
                </p:cNvPr>
                <p:cNvSpPr/>
                <p:nvPr/>
              </p:nvSpPr>
              <p:spPr>
                <a:xfrm>
                  <a:off x="5679121" y="5560140"/>
                  <a:ext cx="2942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6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C0D2C663-A124-4E38-89ED-E57B767B48F5}"/>
                    </a:ext>
                  </a:extLst>
                </p:cNvPr>
                <p:cNvSpPr/>
                <p:nvPr/>
              </p:nvSpPr>
              <p:spPr>
                <a:xfrm>
                  <a:off x="5679121" y="4595034"/>
                  <a:ext cx="3000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1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826B7D3B-13B0-4852-81FB-E08A9DB995F5}"/>
                    </a:ext>
                  </a:extLst>
                </p:cNvPr>
                <p:cNvSpPr/>
                <p:nvPr/>
              </p:nvSpPr>
              <p:spPr>
                <a:xfrm>
                  <a:off x="5679121" y="4833403"/>
                  <a:ext cx="2942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2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8DA1D3E5-8AD1-45CC-B66F-A4737827411F}"/>
                    </a:ext>
                  </a:extLst>
                </p:cNvPr>
                <p:cNvSpPr/>
                <p:nvPr/>
              </p:nvSpPr>
              <p:spPr>
                <a:xfrm>
                  <a:off x="5679121" y="5062718"/>
                  <a:ext cx="2942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3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AD0E17C5-E665-4D08-BDEB-794114614218}"/>
                    </a:ext>
                  </a:extLst>
                </p:cNvPr>
                <p:cNvSpPr/>
                <p:nvPr/>
              </p:nvSpPr>
              <p:spPr>
                <a:xfrm>
                  <a:off x="5679121" y="5323166"/>
                  <a:ext cx="3000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5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5B473F4A-C8B0-470A-A411-84598CD28B21}"/>
                    </a:ext>
                  </a:extLst>
                </p:cNvPr>
                <p:cNvSpPr/>
                <p:nvPr/>
              </p:nvSpPr>
              <p:spPr>
                <a:xfrm>
                  <a:off x="6048057" y="4934913"/>
                  <a:ext cx="3000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4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0DD256D3-3834-461E-9CD4-80B23E9F42EF}"/>
                    </a:ext>
                  </a:extLst>
                </p:cNvPr>
                <p:cNvSpPr txBox="1"/>
                <p:nvPr/>
              </p:nvSpPr>
              <p:spPr>
                <a:xfrm>
                  <a:off x="5776199" y="4325067"/>
                  <a:ext cx="8775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>
                      <a:latin typeface="Arial"/>
                    </a:rPr>
                    <a:t>citrate</a:t>
                  </a:r>
                  <a:endParaRPr lang="en-US" b="1" dirty="0">
                    <a:latin typeface="Arial"/>
                  </a:endParaRPr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76298E85-21F5-4DB1-9CD9-0D95A118A0C1}"/>
                    </a:ext>
                  </a:extLst>
                </p:cNvPr>
                <p:cNvCxnSpPr>
                  <a:stCxn id="163" idx="2"/>
                </p:cNvCxnSpPr>
                <p:nvPr/>
              </p:nvCxnSpPr>
              <p:spPr>
                <a:xfrm flipH="1" flipV="1">
                  <a:off x="6405136" y="5246529"/>
                  <a:ext cx="152984" cy="7310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CA4D1EDA-B19B-476C-95D8-0D524B4C0C08}"/>
                    </a:ext>
                  </a:extLst>
                </p:cNvPr>
                <p:cNvCxnSpPr>
                  <a:endCxn id="162" idx="4"/>
                </p:cNvCxnSpPr>
                <p:nvPr/>
              </p:nvCxnSpPr>
              <p:spPr>
                <a:xfrm flipH="1">
                  <a:off x="6386416" y="4798328"/>
                  <a:ext cx="6096" cy="99687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61BF04E1-C679-46EB-8B3F-FB1D155B7590}"/>
                    </a:ext>
                  </a:extLst>
                </p:cNvPr>
                <p:cNvSpPr/>
                <p:nvPr/>
              </p:nvSpPr>
              <p:spPr>
                <a:xfrm>
                  <a:off x="6329520" y="4722636"/>
                  <a:ext cx="113792" cy="1137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27E0DE91-283D-43E2-B38F-74CBE6A08CEB}"/>
                    </a:ext>
                  </a:extLst>
                </p:cNvPr>
                <p:cNvSpPr/>
                <p:nvPr/>
              </p:nvSpPr>
              <p:spPr>
                <a:xfrm>
                  <a:off x="6329520" y="4950220"/>
                  <a:ext cx="113792" cy="1137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CAF9530D-1C29-4883-AA8E-04849F3D9AAF}"/>
                    </a:ext>
                  </a:extLst>
                </p:cNvPr>
                <p:cNvSpPr/>
                <p:nvPr/>
              </p:nvSpPr>
              <p:spPr>
                <a:xfrm>
                  <a:off x="6329520" y="5194390"/>
                  <a:ext cx="113792" cy="11379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26CD61A3-BF49-49E1-9E27-D9E3CD3057E6}"/>
                    </a:ext>
                  </a:extLst>
                </p:cNvPr>
                <p:cNvSpPr/>
                <p:nvPr/>
              </p:nvSpPr>
              <p:spPr>
                <a:xfrm>
                  <a:off x="6329520" y="5437900"/>
                  <a:ext cx="113792" cy="11379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A34E146E-B43D-4A10-ACE1-58994E1E9E28}"/>
                    </a:ext>
                  </a:extLst>
                </p:cNvPr>
                <p:cNvSpPr/>
                <p:nvPr/>
              </p:nvSpPr>
              <p:spPr>
                <a:xfrm>
                  <a:off x="6329520" y="5681410"/>
                  <a:ext cx="113792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E24140CB-7E55-4D9E-90EA-EC215C508C48}"/>
                    </a:ext>
                  </a:extLst>
                </p:cNvPr>
                <p:cNvSpPr/>
                <p:nvPr/>
              </p:nvSpPr>
              <p:spPr>
                <a:xfrm>
                  <a:off x="6558120" y="5196943"/>
                  <a:ext cx="113792" cy="11379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2CB8972F-18D5-425D-9B93-678167FCD002}"/>
                    </a:ext>
                  </a:extLst>
                </p:cNvPr>
                <p:cNvSpPr/>
                <p:nvPr/>
              </p:nvSpPr>
              <p:spPr>
                <a:xfrm>
                  <a:off x="6473989" y="4940778"/>
                  <a:ext cx="3000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4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2E0DC6A-C60D-40D4-92C7-5B7063725EF8}"/>
                  </a:ext>
                </a:extLst>
              </p:cNvPr>
              <p:cNvSpPr txBox="1"/>
              <p:nvPr/>
            </p:nvSpPr>
            <p:spPr>
              <a:xfrm>
                <a:off x="4945762" y="4567692"/>
                <a:ext cx="33600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Isotopologue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-specific information is adequate to distinguish.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48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FCF9-C1B7-4124-B0C7-4F3254E0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Why is isotopic labeling useful in metabolomics?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A218B0-FE39-4E57-9DBE-BA4E1A5948D4}"/>
              </a:ext>
            </a:extLst>
          </p:cNvPr>
          <p:cNvSpPr txBox="1">
            <a:spLocks/>
          </p:cNvSpPr>
          <p:nvPr/>
        </p:nvSpPr>
        <p:spPr>
          <a:xfrm>
            <a:off x="616226" y="612913"/>
            <a:ext cx="8229600" cy="1063487"/>
          </a:xfrm>
          <a:prstGeom prst="rect">
            <a:avLst/>
          </a:prstGeom>
        </p:spPr>
        <p:txBody>
          <a:bodyPr lIns="45720" rIns="45720"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marL="283464" lvl="1" indent="0">
              <a:buNone/>
            </a:pPr>
            <a:r>
              <a:rPr lang="en-US" b="1" kern="0" dirty="0"/>
              <a:t>Isotopic labeling facilitates placement of measured metabolite abundances within a metabolic network.</a:t>
            </a:r>
          </a:p>
          <a:p>
            <a:pPr indent="0">
              <a:buNone/>
            </a:pPr>
            <a:endParaRPr lang="en-US" b="1" kern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695C0A-9FA2-4BB5-8820-DD2268EBE5CA}"/>
              </a:ext>
            </a:extLst>
          </p:cNvPr>
          <p:cNvGrpSpPr/>
          <p:nvPr/>
        </p:nvGrpSpPr>
        <p:grpSpPr>
          <a:xfrm>
            <a:off x="4972787" y="1371600"/>
            <a:ext cx="4065516" cy="3077195"/>
            <a:chOff x="4972787" y="1176849"/>
            <a:chExt cx="4065516" cy="3077195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9361E98A-5409-4C81-8D86-5DEE574FE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787" y="1176849"/>
              <a:ext cx="4065516" cy="28273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5793F8-C987-4392-B349-4CFC32D704AD}"/>
                </a:ext>
              </a:extLst>
            </p:cNvPr>
            <p:cNvSpPr/>
            <p:nvPr/>
          </p:nvSpPr>
          <p:spPr>
            <a:xfrm>
              <a:off x="5558367" y="4038600"/>
              <a:ext cx="289435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</a:rPr>
                <a:t>Fan et al, </a:t>
              </a:r>
              <a:r>
                <a:rPr lang="en-US" sz="800" i="1" dirty="0">
                  <a:solidFill>
                    <a:srgbClr val="000000"/>
                  </a:solidFill>
                  <a:latin typeface="Arial" charset="0"/>
                </a:rPr>
                <a:t>Pharmacology &amp; Therapeutics</a:t>
              </a:r>
              <a:r>
                <a:rPr lang="en-US" sz="800" dirty="0">
                  <a:solidFill>
                    <a:srgbClr val="000000"/>
                  </a:solidFill>
                  <a:latin typeface="Arial" charset="0"/>
                </a:rPr>
                <a:t>, 133, 366 (2012).</a:t>
              </a:r>
              <a:endParaRPr lang="en-US" sz="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7E0F78E-FCA9-46A3-920F-D183BF8D16C8}"/>
              </a:ext>
            </a:extLst>
          </p:cNvPr>
          <p:cNvSpPr/>
          <p:nvPr/>
        </p:nvSpPr>
        <p:spPr>
          <a:xfrm>
            <a:off x="-2458" y="1917680"/>
            <a:ext cx="5019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Chemical identification of a metabolite may not help determine what part of the metabolic network is being perturbed.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Detection of labeled metabolite substructure can help place isotope accumulation within a metabolic path context.</a:t>
            </a:r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73D047A-0D01-4D91-8607-41A6FEC89F3B}"/>
              </a:ext>
            </a:extLst>
          </p:cNvPr>
          <p:cNvGrpSpPr/>
          <p:nvPr/>
        </p:nvGrpSpPr>
        <p:grpSpPr>
          <a:xfrm>
            <a:off x="4572000" y="4947378"/>
            <a:ext cx="4596430" cy="1834422"/>
            <a:chOff x="-4641" y="3451144"/>
            <a:chExt cx="4596430" cy="18344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0C1DA16-A350-453F-93A5-ECBF954FA988}"/>
                </a:ext>
              </a:extLst>
            </p:cNvPr>
            <p:cNvGrpSpPr/>
            <p:nvPr/>
          </p:nvGrpSpPr>
          <p:grpSpPr>
            <a:xfrm>
              <a:off x="-4641" y="3451144"/>
              <a:ext cx="1057050" cy="1834422"/>
              <a:chOff x="339397" y="3491032"/>
              <a:chExt cx="1057050" cy="183442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6DD6422-4E46-4EB8-A89D-E7605DE3AF2C}"/>
                  </a:ext>
                </a:extLst>
              </p:cNvPr>
              <p:cNvGrpSpPr/>
              <p:nvPr/>
            </p:nvGrpSpPr>
            <p:grpSpPr>
              <a:xfrm>
                <a:off x="691276" y="3818546"/>
                <a:ext cx="325438" cy="1506908"/>
                <a:chOff x="728822" y="573752"/>
                <a:chExt cx="325438" cy="1506908"/>
              </a:xfrm>
            </p:grpSpPr>
            <p:cxnSp>
              <p:nvCxnSpPr>
                <p:cNvPr id="12" name="Straight Connector 178">
                  <a:extLst>
                    <a:ext uri="{FF2B5EF4-FFF2-40B4-BE49-F238E27FC236}">
                      <a16:creationId xmlns:a16="http://schemas.microsoft.com/office/drawing/2014/main" id="{8B27060B-B663-4D3E-B02D-03B582A46C9A}"/>
                    </a:ext>
                  </a:extLst>
                </p:cNvPr>
                <p:cNvCxnSpPr>
                  <a:cxnSpLocks noChangeShapeType="1"/>
                  <a:stCxn id="13" idx="4"/>
                  <a:endCxn id="18" idx="0"/>
                </p:cNvCxnSpPr>
                <p:nvPr/>
              </p:nvCxnSpPr>
              <p:spPr bwMode="auto">
                <a:xfrm>
                  <a:off x="997385" y="799132"/>
                  <a:ext cx="0" cy="10969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D1BB1AB-6429-482D-B7BC-F2745004BCF7}"/>
                    </a:ext>
                  </a:extLst>
                </p:cNvPr>
                <p:cNvSpPr/>
                <p:nvPr/>
              </p:nvSpPr>
              <p:spPr bwMode="auto">
                <a:xfrm>
                  <a:off x="939960" y="685886"/>
                  <a:ext cx="114300" cy="11271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B4855CD-FCA0-49D1-805D-B51349DD5774}"/>
                    </a:ext>
                  </a:extLst>
                </p:cNvPr>
                <p:cNvSpPr/>
                <p:nvPr/>
              </p:nvSpPr>
              <p:spPr bwMode="auto">
                <a:xfrm>
                  <a:off x="939960" y="912899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8E5C0F5-00DC-4151-9AC3-A525E00E3186}"/>
                    </a:ext>
                  </a:extLst>
                </p:cNvPr>
                <p:cNvSpPr/>
                <p:nvPr/>
              </p:nvSpPr>
              <p:spPr bwMode="auto">
                <a:xfrm>
                  <a:off x="939960" y="1157374"/>
                  <a:ext cx="114300" cy="112712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F8D6A4A-0B20-4033-A8CD-A631A5210BA6}"/>
                    </a:ext>
                  </a:extLst>
                </p:cNvPr>
                <p:cNvSpPr/>
                <p:nvPr/>
              </p:nvSpPr>
              <p:spPr bwMode="auto">
                <a:xfrm>
                  <a:off x="939960" y="1400261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CA41408-87C8-404B-BB3B-F6D15682922A}"/>
                    </a:ext>
                  </a:extLst>
                </p:cNvPr>
                <p:cNvSpPr/>
                <p:nvPr/>
              </p:nvSpPr>
              <p:spPr bwMode="auto">
                <a:xfrm>
                  <a:off x="939960" y="1644736"/>
                  <a:ext cx="114300" cy="11271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A0B1AA3-4DCB-4C9F-8748-4D6CD483AC71}"/>
                    </a:ext>
                  </a:extLst>
                </p:cNvPr>
                <p:cNvSpPr/>
                <p:nvPr/>
              </p:nvSpPr>
              <p:spPr bwMode="auto">
                <a:xfrm>
                  <a:off x="939960" y="1895561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2F946CF-A853-4650-9C3A-532FC50CE629}"/>
                    </a:ext>
                  </a:extLst>
                </p:cNvPr>
                <p:cNvSpPr/>
                <p:nvPr/>
              </p:nvSpPr>
              <p:spPr bwMode="auto">
                <a:xfrm>
                  <a:off x="728822" y="1538952"/>
                  <a:ext cx="293688" cy="307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FF"/>
                      </a:solidFill>
                      <a:latin typeface="Comic Sans MS"/>
                      <a:cs typeface="+mn-cs"/>
                    </a:rPr>
                    <a:t>5</a:t>
                  </a:r>
                  <a:endParaRPr lang="en-US" sz="1400" kern="0" dirty="0">
                    <a:solidFill>
                      <a:srgbClr val="0000FF"/>
                    </a:solidFill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147AB3B-7043-4954-B47E-126FB5714EB6}"/>
                    </a:ext>
                  </a:extLst>
                </p:cNvPr>
                <p:cNvSpPr/>
                <p:nvPr/>
              </p:nvSpPr>
              <p:spPr bwMode="auto">
                <a:xfrm>
                  <a:off x="728822" y="573752"/>
                  <a:ext cx="300038" cy="307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FF"/>
                      </a:solidFill>
                      <a:latin typeface="Comic Sans MS"/>
                      <a:cs typeface="+mn-cs"/>
                    </a:rPr>
                    <a:t>1</a:t>
                  </a:r>
                  <a:endParaRPr lang="en-US" sz="1400" kern="0" dirty="0">
                    <a:solidFill>
                      <a:srgbClr val="0000FF"/>
                    </a:solidFill>
                    <a:cs typeface="+mn-cs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53B0202-237A-424F-B41A-7205F5C1A6F0}"/>
                    </a:ext>
                  </a:extLst>
                </p:cNvPr>
                <p:cNvSpPr/>
                <p:nvPr/>
              </p:nvSpPr>
              <p:spPr bwMode="auto">
                <a:xfrm>
                  <a:off x="728822" y="802352"/>
                  <a:ext cx="293688" cy="307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FF"/>
                      </a:solidFill>
                      <a:latin typeface="Comic Sans MS"/>
                      <a:cs typeface="+mn-cs"/>
                    </a:rPr>
                    <a:t>2</a:t>
                  </a:r>
                  <a:endParaRPr lang="en-US" sz="1400" kern="0" dirty="0">
                    <a:solidFill>
                      <a:srgbClr val="0000FF"/>
                    </a:solidFill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F09D19C-C45B-4189-A560-C9F8AC490D71}"/>
                    </a:ext>
                  </a:extLst>
                </p:cNvPr>
                <p:cNvSpPr/>
                <p:nvPr/>
              </p:nvSpPr>
              <p:spPr bwMode="auto">
                <a:xfrm>
                  <a:off x="728822" y="1048785"/>
                  <a:ext cx="293688" cy="307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FF"/>
                      </a:solidFill>
                      <a:latin typeface="Comic Sans MS"/>
                      <a:cs typeface="+mn-cs"/>
                    </a:rPr>
                    <a:t>3</a:t>
                  </a:r>
                  <a:endParaRPr lang="en-US" sz="1400" kern="0" dirty="0">
                    <a:solidFill>
                      <a:srgbClr val="0000FF"/>
                    </a:solidFill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8C4184D-C964-4797-842C-FD5BBFBBF5AE}"/>
                    </a:ext>
                  </a:extLst>
                </p:cNvPr>
                <p:cNvSpPr/>
                <p:nvPr/>
              </p:nvSpPr>
              <p:spPr bwMode="auto">
                <a:xfrm>
                  <a:off x="728822" y="1302414"/>
                  <a:ext cx="300038" cy="3063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FF"/>
                      </a:solidFill>
                      <a:latin typeface="Comic Sans MS"/>
                      <a:cs typeface="+mn-cs"/>
                    </a:rPr>
                    <a:t>4</a:t>
                  </a:r>
                  <a:endParaRPr lang="en-US" sz="1400" kern="0" dirty="0">
                    <a:solidFill>
                      <a:srgbClr val="0000FF"/>
                    </a:solidFill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65C90B8-06C0-4ED0-BFEE-08AD58A3EFD8}"/>
                    </a:ext>
                  </a:extLst>
                </p:cNvPr>
                <p:cNvSpPr/>
                <p:nvPr/>
              </p:nvSpPr>
              <p:spPr bwMode="auto">
                <a:xfrm>
                  <a:off x="728822" y="1774273"/>
                  <a:ext cx="293688" cy="3063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FF"/>
                      </a:solidFill>
                      <a:latin typeface="Comic Sans MS"/>
                      <a:cs typeface="+mn-cs"/>
                    </a:rPr>
                    <a:t>6</a:t>
                  </a:r>
                  <a:endParaRPr lang="en-US" sz="1400" kern="0" dirty="0">
                    <a:solidFill>
                      <a:srgbClr val="0000FF"/>
                    </a:solidFill>
                    <a:cs typeface="+mn-cs"/>
                  </a:endParaRP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BEC30B-8BB7-48F7-BC68-94113CEF4E4A}"/>
                  </a:ext>
                </a:extLst>
              </p:cNvPr>
              <p:cNvSpPr txBox="1"/>
              <p:nvPr/>
            </p:nvSpPr>
            <p:spPr>
              <a:xfrm>
                <a:off x="339397" y="3491032"/>
                <a:ext cx="1057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 err="1">
                    <a:latin typeface="Arial"/>
                  </a:rPr>
                  <a:t>13</a:t>
                </a:r>
                <a:r>
                  <a:rPr lang="en-US" b="1" dirty="0" err="1">
                    <a:latin typeface="Arial"/>
                  </a:rPr>
                  <a:t>C</a:t>
                </a:r>
                <a:r>
                  <a:rPr lang="en-US" b="1" baseline="-25000" dirty="0" err="1">
                    <a:latin typeface="Arial"/>
                  </a:rPr>
                  <a:t>6</a:t>
                </a:r>
                <a:r>
                  <a:rPr lang="en-US" b="1" dirty="0" err="1">
                    <a:latin typeface="Arial"/>
                  </a:rPr>
                  <a:t>-Glc</a:t>
                </a:r>
                <a:endParaRPr lang="en-US" b="1" dirty="0">
                  <a:latin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2E3A7BF-D93F-480B-B592-B9ECE883DD36}"/>
                </a:ext>
              </a:extLst>
            </p:cNvPr>
            <p:cNvGrpSpPr/>
            <p:nvPr/>
          </p:nvGrpSpPr>
          <p:grpSpPr>
            <a:xfrm>
              <a:off x="1534671" y="3627731"/>
              <a:ext cx="701069" cy="1529886"/>
              <a:chOff x="4638159" y="4813280"/>
              <a:chExt cx="701069" cy="152988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AB76E8D-8DE1-42B3-890A-47AB341CF0FD}"/>
                  </a:ext>
                </a:extLst>
              </p:cNvPr>
              <p:cNvGrpSpPr/>
              <p:nvPr/>
            </p:nvGrpSpPr>
            <p:grpSpPr>
              <a:xfrm>
                <a:off x="4638159" y="5070283"/>
                <a:ext cx="550429" cy="1272883"/>
                <a:chOff x="4554421" y="5070283"/>
                <a:chExt cx="550429" cy="1272883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A978F20-AF80-45DA-9699-4B9E6D4F2239}"/>
                    </a:ext>
                  </a:extLst>
                </p:cNvPr>
                <p:cNvCxnSpPr>
                  <a:endCxn id="31" idx="4"/>
                </p:cNvCxnSpPr>
                <p:nvPr/>
              </p:nvCxnSpPr>
              <p:spPr>
                <a:xfrm flipH="1">
                  <a:off x="4850789" y="5267712"/>
                  <a:ext cx="6400" cy="99687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580793E-3B1A-479F-B0CB-F355A300BADE}"/>
                    </a:ext>
                  </a:extLst>
                </p:cNvPr>
                <p:cNvSpPr/>
                <p:nvPr/>
              </p:nvSpPr>
              <p:spPr>
                <a:xfrm>
                  <a:off x="4788203" y="5192020"/>
                  <a:ext cx="125171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0DF6E00-3058-4370-A1C3-70BAEAC4E854}"/>
                    </a:ext>
                  </a:extLst>
                </p:cNvPr>
                <p:cNvSpPr/>
                <p:nvPr/>
              </p:nvSpPr>
              <p:spPr>
                <a:xfrm>
                  <a:off x="4788203" y="5419604"/>
                  <a:ext cx="125171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E74029E-F693-491D-B4C6-846032787853}"/>
                    </a:ext>
                  </a:extLst>
                </p:cNvPr>
                <p:cNvSpPr/>
                <p:nvPr/>
              </p:nvSpPr>
              <p:spPr>
                <a:xfrm>
                  <a:off x="4788203" y="5663774"/>
                  <a:ext cx="125171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7B461F59-9BA2-45D4-A453-6650C9B50570}"/>
                    </a:ext>
                  </a:extLst>
                </p:cNvPr>
                <p:cNvSpPr/>
                <p:nvPr/>
              </p:nvSpPr>
              <p:spPr>
                <a:xfrm>
                  <a:off x="4788203" y="5907284"/>
                  <a:ext cx="125171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1752F76-8030-4311-8350-0B6289D61BA7}"/>
                    </a:ext>
                  </a:extLst>
                </p:cNvPr>
                <p:cNvSpPr/>
                <p:nvPr/>
              </p:nvSpPr>
              <p:spPr>
                <a:xfrm>
                  <a:off x="4788203" y="6150794"/>
                  <a:ext cx="125171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B78F610-5D6C-4171-8B26-A30E80893CAB}"/>
                    </a:ext>
                  </a:extLst>
                </p:cNvPr>
                <p:cNvSpPr/>
                <p:nvPr/>
              </p:nvSpPr>
              <p:spPr>
                <a:xfrm>
                  <a:off x="4554713" y="6035389"/>
                  <a:ext cx="323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5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521D675-927C-4E28-804E-251281CC06DB}"/>
                    </a:ext>
                  </a:extLst>
                </p:cNvPr>
                <p:cNvSpPr/>
                <p:nvPr/>
              </p:nvSpPr>
              <p:spPr>
                <a:xfrm>
                  <a:off x="4554421" y="5070283"/>
                  <a:ext cx="33009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1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996C10A-E1ED-4AD9-879B-AB09763EEA3B}"/>
                    </a:ext>
                  </a:extLst>
                </p:cNvPr>
                <p:cNvSpPr/>
                <p:nvPr/>
              </p:nvSpPr>
              <p:spPr>
                <a:xfrm>
                  <a:off x="4554713" y="5298883"/>
                  <a:ext cx="323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2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586A84-3BF2-4E67-9CF5-6D2A43F9C927}"/>
                    </a:ext>
                  </a:extLst>
                </p:cNvPr>
                <p:cNvSpPr/>
                <p:nvPr/>
              </p:nvSpPr>
              <p:spPr>
                <a:xfrm>
                  <a:off x="4554713" y="5557505"/>
                  <a:ext cx="323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3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26C39A0-4CF4-4D5E-9EB6-FF6B9D60249A}"/>
                    </a:ext>
                  </a:extLst>
                </p:cNvPr>
                <p:cNvSpPr/>
                <p:nvPr/>
              </p:nvSpPr>
              <p:spPr>
                <a:xfrm>
                  <a:off x="4554421" y="5798415"/>
                  <a:ext cx="33009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4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2B13A9-6450-48B2-ABCB-0B0573C83242}"/>
                    </a:ext>
                  </a:extLst>
                </p:cNvPr>
                <p:cNvCxnSpPr>
                  <a:endCxn id="42" idx="4"/>
                </p:cNvCxnSpPr>
                <p:nvPr/>
              </p:nvCxnSpPr>
              <p:spPr>
                <a:xfrm flipH="1">
                  <a:off x="5042265" y="5273577"/>
                  <a:ext cx="6400" cy="99687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99591D8-0316-4BB1-87F5-7355C56184B4}"/>
                    </a:ext>
                  </a:extLst>
                </p:cNvPr>
                <p:cNvSpPr/>
                <p:nvPr/>
              </p:nvSpPr>
              <p:spPr>
                <a:xfrm>
                  <a:off x="4979679" y="5197885"/>
                  <a:ext cx="125171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A25FF39-0587-4059-8032-93C3A9A67873}"/>
                    </a:ext>
                  </a:extLst>
                </p:cNvPr>
                <p:cNvSpPr/>
                <p:nvPr/>
              </p:nvSpPr>
              <p:spPr>
                <a:xfrm>
                  <a:off x="4979679" y="5425469"/>
                  <a:ext cx="125171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09A6C00-E691-4748-B5F4-69658525CC7A}"/>
                    </a:ext>
                  </a:extLst>
                </p:cNvPr>
                <p:cNvSpPr/>
                <p:nvPr/>
              </p:nvSpPr>
              <p:spPr>
                <a:xfrm>
                  <a:off x="4979679" y="5669639"/>
                  <a:ext cx="125171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2CAE594-262E-4176-8CBE-E82185BD84A3}"/>
                    </a:ext>
                  </a:extLst>
                </p:cNvPr>
                <p:cNvSpPr/>
                <p:nvPr/>
              </p:nvSpPr>
              <p:spPr>
                <a:xfrm>
                  <a:off x="4979679" y="5913149"/>
                  <a:ext cx="125171" cy="1137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B5FEF95-A4FB-49C4-83C4-BF57EC9D9DCE}"/>
                    </a:ext>
                  </a:extLst>
                </p:cNvPr>
                <p:cNvSpPr/>
                <p:nvPr/>
              </p:nvSpPr>
              <p:spPr>
                <a:xfrm>
                  <a:off x="4979679" y="6156659"/>
                  <a:ext cx="125171" cy="1137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FED408-F958-4C1B-86C6-896586DC8371}"/>
                  </a:ext>
                </a:extLst>
              </p:cNvPr>
              <p:cNvSpPr txBox="1"/>
              <p:nvPr/>
            </p:nvSpPr>
            <p:spPr>
              <a:xfrm>
                <a:off x="4662441" y="4813280"/>
                <a:ext cx="676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Symbol" charset="2"/>
                    <a:cs typeface="Symbol" charset="2"/>
                  </a:rPr>
                  <a:t>a</a:t>
                </a:r>
                <a:r>
                  <a:rPr lang="en-US" b="1" dirty="0" err="1">
                    <a:latin typeface="Arial"/>
                  </a:rPr>
                  <a:t>KG</a:t>
                </a:r>
                <a:endParaRPr lang="en-US" b="1" dirty="0">
                  <a:latin typeface="Arial"/>
                </a:endParaRPr>
              </a:p>
            </p:txBody>
          </p:sp>
        </p:grp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5C0D1108-F393-4052-8A9C-0DEEEFCFC497}"/>
                </a:ext>
              </a:extLst>
            </p:cNvPr>
            <p:cNvSpPr/>
            <p:nvPr/>
          </p:nvSpPr>
          <p:spPr>
            <a:xfrm>
              <a:off x="782543" y="4460061"/>
              <a:ext cx="240000" cy="1428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0688F8BF-C5AA-4FC1-BE9F-F6FCE39B6363}"/>
                </a:ext>
              </a:extLst>
            </p:cNvPr>
            <p:cNvSpPr/>
            <p:nvPr/>
          </p:nvSpPr>
          <p:spPr>
            <a:xfrm>
              <a:off x="1058282" y="4460061"/>
              <a:ext cx="240000" cy="1428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66C13D92-11F2-41EA-BE17-C0EBB21DB5DE}"/>
                </a:ext>
              </a:extLst>
            </p:cNvPr>
            <p:cNvSpPr/>
            <p:nvPr/>
          </p:nvSpPr>
          <p:spPr>
            <a:xfrm>
              <a:off x="1317057" y="4460061"/>
              <a:ext cx="240000" cy="1428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75FB225-7EF7-4BCD-8086-27DE31C8519A}"/>
                </a:ext>
              </a:extLst>
            </p:cNvPr>
            <p:cNvGrpSpPr/>
            <p:nvPr/>
          </p:nvGrpSpPr>
          <p:grpSpPr>
            <a:xfrm>
              <a:off x="3523868" y="3610313"/>
              <a:ext cx="1067921" cy="1547304"/>
              <a:chOff x="3469408" y="3646745"/>
              <a:chExt cx="1067921" cy="1547304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6954BC5-C351-439E-8B70-9163D82244F3}"/>
                  </a:ext>
                </a:extLst>
              </p:cNvPr>
              <p:cNvSpPr/>
              <p:nvPr/>
            </p:nvSpPr>
            <p:spPr>
              <a:xfrm>
                <a:off x="3785002" y="4886272"/>
                <a:ext cx="3236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  <a:latin typeface="Comic Sans MS"/>
                  </a:rPr>
                  <a:t>5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2163BD-DA88-4328-8527-706C53DC366F}"/>
                  </a:ext>
                </a:extLst>
              </p:cNvPr>
              <p:cNvSpPr/>
              <p:nvPr/>
            </p:nvSpPr>
            <p:spPr>
              <a:xfrm>
                <a:off x="3784710" y="3921166"/>
                <a:ext cx="3300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5EE7C2A-8363-4B0E-BA6F-AEC15AB1AB74}"/>
                  </a:ext>
                </a:extLst>
              </p:cNvPr>
              <p:cNvSpPr/>
              <p:nvPr/>
            </p:nvSpPr>
            <p:spPr>
              <a:xfrm>
                <a:off x="3785002" y="4149766"/>
                <a:ext cx="3236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6194DE4-A54E-47E2-81D9-139DBE284D2D}"/>
                  </a:ext>
                </a:extLst>
              </p:cNvPr>
              <p:cNvSpPr/>
              <p:nvPr/>
            </p:nvSpPr>
            <p:spPr>
              <a:xfrm>
                <a:off x="3785002" y="4408388"/>
                <a:ext cx="3236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E0CDB59-520B-4EEE-8CA0-B0313865F4C3}"/>
                  </a:ext>
                </a:extLst>
              </p:cNvPr>
              <p:cNvSpPr/>
              <p:nvPr/>
            </p:nvSpPr>
            <p:spPr>
              <a:xfrm>
                <a:off x="3784710" y="4649298"/>
                <a:ext cx="3300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  <a:latin typeface="Comic Sans MS"/>
                  </a:rPr>
                  <a:t>4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0F1168E-F273-42AD-926B-3C3696A1DEEC}"/>
                  </a:ext>
                </a:extLst>
              </p:cNvPr>
              <p:cNvGrpSpPr/>
              <p:nvPr/>
            </p:nvGrpSpPr>
            <p:grpSpPr>
              <a:xfrm>
                <a:off x="4058757" y="4048768"/>
                <a:ext cx="125171" cy="1072566"/>
                <a:chOff x="4074659" y="4048768"/>
                <a:chExt cx="125171" cy="1072566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B0DB7C71-148E-41D1-ACDB-E069EF1E65FB}"/>
                    </a:ext>
                  </a:extLst>
                </p:cNvPr>
                <p:cNvCxnSpPr>
                  <a:endCxn id="89" idx="4"/>
                </p:cNvCxnSpPr>
                <p:nvPr/>
              </p:nvCxnSpPr>
              <p:spPr>
                <a:xfrm flipH="1">
                  <a:off x="4137245" y="4124460"/>
                  <a:ext cx="6400" cy="99687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E7D8A8E9-1702-45E1-8C15-A890CF520762}"/>
                    </a:ext>
                  </a:extLst>
                </p:cNvPr>
                <p:cNvSpPr/>
                <p:nvPr/>
              </p:nvSpPr>
              <p:spPr>
                <a:xfrm>
                  <a:off x="4074659" y="4048768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A46637B9-1F47-44C8-BE3F-6C1DEBDCEE28}"/>
                    </a:ext>
                  </a:extLst>
                </p:cNvPr>
                <p:cNvSpPr/>
                <p:nvPr/>
              </p:nvSpPr>
              <p:spPr>
                <a:xfrm>
                  <a:off x="4074659" y="4276352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6E0AD42A-19D9-415D-8016-73BB7BEB6B8C}"/>
                    </a:ext>
                  </a:extLst>
                </p:cNvPr>
                <p:cNvSpPr/>
                <p:nvPr/>
              </p:nvSpPr>
              <p:spPr>
                <a:xfrm>
                  <a:off x="4074659" y="4520522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64A19E32-5893-4FC7-8982-9115FAFF027E}"/>
                    </a:ext>
                  </a:extLst>
                </p:cNvPr>
                <p:cNvSpPr/>
                <p:nvPr/>
              </p:nvSpPr>
              <p:spPr>
                <a:xfrm>
                  <a:off x="4074659" y="4764032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57BC4C69-982D-4A3E-AA9D-ED3CB34D480F}"/>
                    </a:ext>
                  </a:extLst>
                </p:cNvPr>
                <p:cNvSpPr/>
                <p:nvPr/>
              </p:nvSpPr>
              <p:spPr>
                <a:xfrm>
                  <a:off x="4074659" y="5007542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29CDA2-4BFB-4937-8931-26817C8E72A1}"/>
                  </a:ext>
                </a:extLst>
              </p:cNvPr>
              <p:cNvSpPr txBox="1"/>
              <p:nvPr/>
            </p:nvSpPr>
            <p:spPr>
              <a:xfrm>
                <a:off x="3469408" y="3646745"/>
                <a:ext cx="1067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baseline="30000" dirty="0">
                    <a:latin typeface="Arial"/>
                  </a:rPr>
                  <a:t>13</a:t>
                </a:r>
                <a:r>
                  <a:rPr lang="en-US" b="1" dirty="0">
                    <a:latin typeface="Arial"/>
                  </a:rPr>
                  <a:t>C</a:t>
                </a:r>
                <a:r>
                  <a:rPr lang="en-US" b="1" baseline="-25000" dirty="0">
                    <a:latin typeface="Arial"/>
                  </a:rPr>
                  <a:t>6</a:t>
                </a:r>
                <a:r>
                  <a:rPr lang="en-US" b="1" dirty="0">
                    <a:latin typeface="Arial"/>
                  </a:rPr>
                  <a:t>-Gln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5B3AB5-6FD1-414C-8043-3EAC350637AC}"/>
                </a:ext>
              </a:extLst>
            </p:cNvPr>
            <p:cNvGrpSpPr/>
            <p:nvPr/>
          </p:nvGrpSpPr>
          <p:grpSpPr>
            <a:xfrm>
              <a:off x="2436737" y="3627731"/>
              <a:ext cx="754063" cy="1529886"/>
              <a:chOff x="2436737" y="3627731"/>
              <a:chExt cx="754063" cy="152988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C07B909-56FF-4E52-B675-936E8B7E895B}"/>
                  </a:ext>
                </a:extLst>
              </p:cNvPr>
              <p:cNvGrpSpPr/>
              <p:nvPr/>
            </p:nvGrpSpPr>
            <p:grpSpPr>
              <a:xfrm>
                <a:off x="2436737" y="3884734"/>
                <a:ext cx="550429" cy="1272883"/>
                <a:chOff x="4554421" y="5070283"/>
                <a:chExt cx="550429" cy="1272883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7DC4ED8-EB73-43E1-81B0-E8533B8EBE93}"/>
                    </a:ext>
                  </a:extLst>
                </p:cNvPr>
                <p:cNvCxnSpPr>
                  <a:endCxn id="58" idx="4"/>
                </p:cNvCxnSpPr>
                <p:nvPr/>
              </p:nvCxnSpPr>
              <p:spPr>
                <a:xfrm flipH="1">
                  <a:off x="4850789" y="5267712"/>
                  <a:ext cx="6400" cy="99687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363C7DE-86BF-4258-8926-5BCAE6AA6EAB}"/>
                    </a:ext>
                  </a:extLst>
                </p:cNvPr>
                <p:cNvSpPr/>
                <p:nvPr/>
              </p:nvSpPr>
              <p:spPr>
                <a:xfrm>
                  <a:off x="4788203" y="5192020"/>
                  <a:ext cx="125171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AAC98856-4C6F-498F-902E-3842E224C54F}"/>
                    </a:ext>
                  </a:extLst>
                </p:cNvPr>
                <p:cNvSpPr/>
                <p:nvPr/>
              </p:nvSpPr>
              <p:spPr>
                <a:xfrm>
                  <a:off x="4788203" y="5419604"/>
                  <a:ext cx="125171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7201435-A4BC-44CF-9630-099F8203092F}"/>
                    </a:ext>
                  </a:extLst>
                </p:cNvPr>
                <p:cNvSpPr/>
                <p:nvPr/>
              </p:nvSpPr>
              <p:spPr>
                <a:xfrm>
                  <a:off x="4788203" y="5663774"/>
                  <a:ext cx="125171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0F084242-E52E-4AD3-BF0E-B5DAA9F548BA}"/>
                    </a:ext>
                  </a:extLst>
                </p:cNvPr>
                <p:cNvSpPr/>
                <p:nvPr/>
              </p:nvSpPr>
              <p:spPr>
                <a:xfrm>
                  <a:off x="4788203" y="5907284"/>
                  <a:ext cx="125171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6EC3361-706B-4346-9C21-2136ECE9D4D8}"/>
                    </a:ext>
                  </a:extLst>
                </p:cNvPr>
                <p:cNvSpPr/>
                <p:nvPr/>
              </p:nvSpPr>
              <p:spPr>
                <a:xfrm>
                  <a:off x="4788203" y="6150794"/>
                  <a:ext cx="125171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3CE6BDA-4DA9-496C-A56F-1E67203BB405}"/>
                    </a:ext>
                  </a:extLst>
                </p:cNvPr>
                <p:cNvSpPr/>
                <p:nvPr/>
              </p:nvSpPr>
              <p:spPr>
                <a:xfrm>
                  <a:off x="4554713" y="6035389"/>
                  <a:ext cx="323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5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8FF7747-B0CA-49FE-AC9C-E69443117488}"/>
                    </a:ext>
                  </a:extLst>
                </p:cNvPr>
                <p:cNvSpPr/>
                <p:nvPr/>
              </p:nvSpPr>
              <p:spPr>
                <a:xfrm>
                  <a:off x="4554421" y="5070283"/>
                  <a:ext cx="33009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1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9533FC8-E16F-49D9-8AE3-04DD9F195297}"/>
                    </a:ext>
                  </a:extLst>
                </p:cNvPr>
                <p:cNvSpPr/>
                <p:nvPr/>
              </p:nvSpPr>
              <p:spPr>
                <a:xfrm>
                  <a:off x="4554713" y="5298883"/>
                  <a:ext cx="323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2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03ED123-D7B4-4402-BB76-5471C926E61A}"/>
                    </a:ext>
                  </a:extLst>
                </p:cNvPr>
                <p:cNvSpPr/>
                <p:nvPr/>
              </p:nvSpPr>
              <p:spPr>
                <a:xfrm>
                  <a:off x="4554713" y="5557505"/>
                  <a:ext cx="323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3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B6339D55-DB5D-4D02-A4BF-AB210D873DC2}"/>
                    </a:ext>
                  </a:extLst>
                </p:cNvPr>
                <p:cNvSpPr/>
                <p:nvPr/>
              </p:nvSpPr>
              <p:spPr>
                <a:xfrm>
                  <a:off x="4554421" y="5798415"/>
                  <a:ext cx="33009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FF"/>
                      </a:solidFill>
                      <a:latin typeface="Comic Sans MS"/>
                    </a:rPr>
                    <a:t>4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465DBBF4-20CC-4D73-AE2A-A56DD46EA88A}"/>
                    </a:ext>
                  </a:extLst>
                </p:cNvPr>
                <p:cNvCxnSpPr>
                  <a:endCxn id="69" idx="4"/>
                </p:cNvCxnSpPr>
                <p:nvPr/>
              </p:nvCxnSpPr>
              <p:spPr>
                <a:xfrm flipH="1">
                  <a:off x="5042265" y="5273577"/>
                  <a:ext cx="6400" cy="99687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6C8D3F34-0C0E-4EE1-B194-4B2B220C190F}"/>
                    </a:ext>
                  </a:extLst>
                </p:cNvPr>
                <p:cNvSpPr/>
                <p:nvPr/>
              </p:nvSpPr>
              <p:spPr>
                <a:xfrm>
                  <a:off x="4979679" y="5197885"/>
                  <a:ext cx="125171" cy="11379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445996B-939D-4078-A061-EA41279F6F3A}"/>
                    </a:ext>
                  </a:extLst>
                </p:cNvPr>
                <p:cNvSpPr/>
                <p:nvPr/>
              </p:nvSpPr>
              <p:spPr>
                <a:xfrm>
                  <a:off x="4979679" y="5425469"/>
                  <a:ext cx="125171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BF9103FF-3403-4FB9-B9FE-FBA0D39781A0}"/>
                    </a:ext>
                  </a:extLst>
                </p:cNvPr>
                <p:cNvSpPr/>
                <p:nvPr/>
              </p:nvSpPr>
              <p:spPr>
                <a:xfrm>
                  <a:off x="4979679" y="5669639"/>
                  <a:ext cx="125171" cy="1137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BF1FA46B-CBFB-4DBB-B7F6-80D7D1496B14}"/>
                    </a:ext>
                  </a:extLst>
                </p:cNvPr>
                <p:cNvSpPr/>
                <p:nvPr/>
              </p:nvSpPr>
              <p:spPr>
                <a:xfrm>
                  <a:off x="4979679" y="5913149"/>
                  <a:ext cx="125171" cy="1137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265E3EA-12E8-4CEC-86F9-BA48F1AF2E9B}"/>
                    </a:ext>
                  </a:extLst>
                </p:cNvPr>
                <p:cNvSpPr/>
                <p:nvPr/>
              </p:nvSpPr>
              <p:spPr>
                <a:xfrm>
                  <a:off x="4979679" y="6156659"/>
                  <a:ext cx="125171" cy="1137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7EA9015-7FBB-4C7E-9876-DAF4FC86DF85}"/>
                  </a:ext>
                </a:extLst>
              </p:cNvPr>
              <p:cNvSpPr txBox="1"/>
              <p:nvPr/>
            </p:nvSpPr>
            <p:spPr>
              <a:xfrm>
                <a:off x="2610131" y="3627731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Arial"/>
                  </a:rPr>
                  <a:t>Glu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CC1DC57-3E6E-438E-A0AA-4A07BB4B4DE4}"/>
                  </a:ext>
                </a:extLst>
              </p:cNvPr>
              <p:cNvGrpSpPr/>
              <p:nvPr/>
            </p:nvGrpSpPr>
            <p:grpSpPr>
              <a:xfrm>
                <a:off x="3065629" y="4010570"/>
                <a:ext cx="125171" cy="1072566"/>
                <a:chOff x="4074659" y="4048768"/>
                <a:chExt cx="125171" cy="1072566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2FD7D330-D87B-43E5-9A49-71B1FB011543}"/>
                    </a:ext>
                  </a:extLst>
                </p:cNvPr>
                <p:cNvCxnSpPr>
                  <a:endCxn id="97" idx="4"/>
                </p:cNvCxnSpPr>
                <p:nvPr/>
              </p:nvCxnSpPr>
              <p:spPr>
                <a:xfrm flipH="1">
                  <a:off x="4137245" y="4124460"/>
                  <a:ext cx="6400" cy="996874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7AADF5AC-1805-4BF0-8B30-8C3DCBD41590}"/>
                    </a:ext>
                  </a:extLst>
                </p:cNvPr>
                <p:cNvSpPr/>
                <p:nvPr/>
              </p:nvSpPr>
              <p:spPr>
                <a:xfrm>
                  <a:off x="4074659" y="4048768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4BFC486D-D9E7-4BAF-8817-3C2C24AF3352}"/>
                    </a:ext>
                  </a:extLst>
                </p:cNvPr>
                <p:cNvSpPr/>
                <p:nvPr/>
              </p:nvSpPr>
              <p:spPr>
                <a:xfrm>
                  <a:off x="4074659" y="4276352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68ED3DD-5311-4193-A67A-A7D057E01307}"/>
                    </a:ext>
                  </a:extLst>
                </p:cNvPr>
                <p:cNvSpPr/>
                <p:nvPr/>
              </p:nvSpPr>
              <p:spPr>
                <a:xfrm>
                  <a:off x="4074659" y="4520522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E0BE443B-9B5B-4E29-9E0C-BED4A8494FE9}"/>
                    </a:ext>
                  </a:extLst>
                </p:cNvPr>
                <p:cNvSpPr/>
                <p:nvPr/>
              </p:nvSpPr>
              <p:spPr>
                <a:xfrm>
                  <a:off x="4074659" y="4764032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1CE497D-E006-443E-B0A5-55418381F024}"/>
                    </a:ext>
                  </a:extLst>
                </p:cNvPr>
                <p:cNvSpPr/>
                <p:nvPr/>
              </p:nvSpPr>
              <p:spPr>
                <a:xfrm>
                  <a:off x="4074659" y="5007542"/>
                  <a:ext cx="125171" cy="113792"/>
                </a:xfrm>
                <a:prstGeom prst="ellipse">
                  <a:avLst/>
                </a:prstGeom>
                <a:solidFill>
                  <a:srgbClr val="739747"/>
                </a:solidFill>
                <a:ln>
                  <a:solidFill>
                    <a:srgbClr val="73974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0" name="Arrow: Right 99">
              <a:extLst>
                <a:ext uri="{FF2B5EF4-FFF2-40B4-BE49-F238E27FC236}">
                  <a16:creationId xmlns:a16="http://schemas.microsoft.com/office/drawing/2014/main" id="{1F35621D-782B-4E2F-9DCB-066424D19645}"/>
                </a:ext>
              </a:extLst>
            </p:cNvPr>
            <p:cNvSpPr/>
            <p:nvPr/>
          </p:nvSpPr>
          <p:spPr>
            <a:xfrm flipH="1">
              <a:off x="3427017" y="4458529"/>
              <a:ext cx="285341" cy="145959"/>
            </a:xfrm>
            <a:prstGeom prst="rightArrow">
              <a:avLst/>
            </a:prstGeom>
            <a:solidFill>
              <a:srgbClr val="739747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70FB6E38-22BF-44CD-8DAF-C09FEF095024}"/>
                </a:ext>
              </a:extLst>
            </p:cNvPr>
            <p:cNvSpPr/>
            <p:nvPr/>
          </p:nvSpPr>
          <p:spPr>
            <a:xfrm>
              <a:off x="2186608" y="4460061"/>
              <a:ext cx="240000" cy="1428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08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FCF9-C1B7-4124-B0C7-4F3254E0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Why is isotopic labeling useful in metabolomics?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A218B0-FE39-4E57-9DBE-BA4E1A5948D4}"/>
              </a:ext>
            </a:extLst>
          </p:cNvPr>
          <p:cNvSpPr txBox="1">
            <a:spLocks/>
          </p:cNvSpPr>
          <p:nvPr/>
        </p:nvSpPr>
        <p:spPr>
          <a:xfrm>
            <a:off x="304800" y="612913"/>
            <a:ext cx="8541026" cy="1063487"/>
          </a:xfrm>
          <a:prstGeom prst="rect">
            <a:avLst/>
          </a:prstGeom>
        </p:spPr>
        <p:txBody>
          <a:bodyPr lIns="45720" rIns="45720"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marL="283464" lvl="1" indent="0">
              <a:buNone/>
            </a:pPr>
            <a:r>
              <a:rPr lang="en-US" sz="2400" b="1" kern="0" dirty="0"/>
              <a:t>Isotopic labeling facilitates the measurement of isotopic flux, which can be interpreted in terms of metabolic flux.</a:t>
            </a:r>
          </a:p>
          <a:p>
            <a:pPr indent="0">
              <a:buNone/>
            </a:pPr>
            <a:endParaRPr lang="en-US" sz="2400" b="1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CFD05E-83C3-44B3-BDFD-3F9D29593272}"/>
              </a:ext>
            </a:extLst>
          </p:cNvPr>
          <p:cNvSpPr/>
          <p:nvPr/>
        </p:nvSpPr>
        <p:spPr>
          <a:xfrm>
            <a:off x="732324" y="5348477"/>
            <a:ext cx="2894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 charset="0"/>
              </a:rPr>
              <a:t>Fan et al, 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Pharmacology &amp; Therapeutics</a:t>
            </a:r>
            <a:r>
              <a:rPr lang="en-US" sz="800" dirty="0">
                <a:solidFill>
                  <a:srgbClr val="000000"/>
                </a:solidFill>
                <a:latin typeface="Arial" charset="0"/>
              </a:rPr>
              <a:t>, 133, 366 (2012).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CF7A7-17C6-49F6-A4D1-BAFC78127E31}"/>
              </a:ext>
            </a:extLst>
          </p:cNvPr>
          <p:cNvSpPr txBox="1"/>
          <p:nvPr/>
        </p:nvSpPr>
        <p:spPr>
          <a:xfrm>
            <a:off x="1112702" y="1676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Isotopic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816B5-82D1-4208-A95A-F4DA0ADB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02284"/>
            <a:ext cx="4206605" cy="32250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9884020-48B0-4307-AE46-8021ADF18E68}"/>
              </a:ext>
            </a:extLst>
          </p:cNvPr>
          <p:cNvGrpSpPr/>
          <p:nvPr/>
        </p:nvGrpSpPr>
        <p:grpSpPr>
          <a:xfrm>
            <a:off x="4191000" y="1677063"/>
            <a:ext cx="4876800" cy="3944343"/>
            <a:chOff x="4191000" y="1677063"/>
            <a:chExt cx="4876800" cy="39443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B25A04C-F327-44F8-ABDB-A4ADFA9BC765}"/>
                </a:ext>
              </a:extLst>
            </p:cNvPr>
            <p:cNvGrpSpPr/>
            <p:nvPr/>
          </p:nvGrpSpPr>
          <p:grpSpPr>
            <a:xfrm>
              <a:off x="5765799" y="1677063"/>
              <a:ext cx="3302001" cy="3944343"/>
              <a:chOff x="5443663" y="1516976"/>
              <a:chExt cx="3302001" cy="394434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339764-BC4A-4866-93C7-D745C1F1F72B}"/>
                  </a:ext>
                </a:extLst>
              </p:cNvPr>
              <p:cNvSpPr txBox="1"/>
              <p:nvPr/>
            </p:nvSpPr>
            <p:spPr>
              <a:xfrm>
                <a:off x="5804983" y="1516976"/>
                <a:ext cx="2579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Metabolic</a:t>
                </a:r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Flux</a:t>
                </a:r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552E829-99A0-46B8-BCA5-E65211B23A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75"/>
              <a:stretch/>
            </p:blipFill>
            <p:spPr>
              <a:xfrm>
                <a:off x="5540818" y="1937302"/>
                <a:ext cx="3107690" cy="322580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D74DD9B-35FE-4221-98F2-DE2125BA5E5C}"/>
                  </a:ext>
                </a:extLst>
              </p:cNvPr>
              <p:cNvSpPr/>
              <p:nvPr/>
            </p:nvSpPr>
            <p:spPr>
              <a:xfrm>
                <a:off x="5443663" y="5122765"/>
                <a:ext cx="330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latin typeface="Arial Narrow" panose="020B0606020202030204" pitchFamily="34" charset="0"/>
                  </a:rPr>
                  <a:t>https://www.13cflux.net/13cflux2/mfa.jsp%3Bjsessionid=1FC4F4B2D7F8ADF775F0314689B71C7A</a:t>
                </a:r>
              </a:p>
            </p:txBody>
          </p:sp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F77346F4-A895-49EE-BB79-3F1A5F7BDEFE}"/>
                </a:ext>
              </a:extLst>
            </p:cNvPr>
            <p:cNvSpPr/>
            <p:nvPr/>
          </p:nvSpPr>
          <p:spPr>
            <a:xfrm>
              <a:off x="4191000" y="3334714"/>
              <a:ext cx="1828799" cy="619374"/>
            </a:xfrm>
            <a:prstGeom prst="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7E1F1A"/>
                  </a:solidFill>
                </a:rPr>
                <a:t>Interpreted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71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039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Pathway Contributions to </a:t>
            </a:r>
            <a:r>
              <a:rPr lang="en-US" sz="3200" baseline="30000" dirty="0"/>
              <a:t>13</a:t>
            </a:r>
            <a:r>
              <a:rPr lang="en-US" sz="3200" dirty="0"/>
              <a:t>C Labeling of UDP-</a:t>
            </a:r>
            <a:r>
              <a:rPr lang="en-US" sz="3200" dirty="0" err="1"/>
              <a:t>GlcNAc</a:t>
            </a:r>
            <a:r>
              <a:rPr lang="en-US" sz="3200" dirty="0"/>
              <a:t> from </a:t>
            </a:r>
            <a:r>
              <a:rPr lang="en-US" sz="3200" baseline="30000" dirty="0"/>
              <a:t>13</a:t>
            </a:r>
            <a:r>
              <a:rPr lang="en-US" sz="3200" dirty="0"/>
              <a:t>C-Glucose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321361" y="2518877"/>
            <a:ext cx="140615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Hexosamine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8200" y="1435925"/>
            <a:ext cx="569387" cy="369332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PPP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1268" y="777119"/>
            <a:ext cx="9163643" cy="6132731"/>
            <a:chOff x="18692" y="659450"/>
            <a:chExt cx="9163643" cy="6132731"/>
          </a:xfrm>
        </p:grpSpPr>
        <p:grpSp>
          <p:nvGrpSpPr>
            <p:cNvPr id="116" name="Group 115"/>
            <p:cNvGrpSpPr/>
            <p:nvPr/>
          </p:nvGrpSpPr>
          <p:grpSpPr>
            <a:xfrm>
              <a:off x="1853140" y="3204717"/>
              <a:ext cx="3375302" cy="1752600"/>
              <a:chOff x="1862665" y="3459667"/>
              <a:chExt cx="3375302" cy="1752600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1862665" y="3459667"/>
                <a:ext cx="3375302" cy="1752600"/>
                <a:chOff x="1862665" y="3459667"/>
                <a:chExt cx="3375302" cy="1752600"/>
              </a:xfrm>
            </p:grpSpPr>
            <p:grpSp>
              <p:nvGrpSpPr>
                <p:cNvPr id="119" name="Group 113"/>
                <p:cNvGrpSpPr/>
                <p:nvPr/>
              </p:nvGrpSpPr>
              <p:grpSpPr>
                <a:xfrm>
                  <a:off x="1862665" y="3459667"/>
                  <a:ext cx="2768418" cy="1752600"/>
                  <a:chOff x="1862665" y="3395135"/>
                  <a:chExt cx="2768418" cy="1752600"/>
                </a:xfrm>
              </p:grpSpPr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1862665" y="4778403"/>
                    <a:ext cx="15215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baseline="30000" dirty="0">
                        <a:solidFill>
                          <a:srgbClr val="FF0000"/>
                        </a:solidFill>
                      </a:rPr>
                      <a:t>13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b="1" baseline="-25000" dirty="0">
                        <a:solidFill>
                          <a:srgbClr val="FF0000"/>
                        </a:solidFill>
                      </a:rPr>
                      <a:t>?</a:t>
                    </a:r>
                    <a:r>
                      <a:rPr lang="en-US" b="1" dirty="0"/>
                      <a:t>-</a:t>
                    </a:r>
                    <a:r>
                      <a:rPr lang="en-US" b="1" dirty="0" err="1">
                        <a:solidFill>
                          <a:srgbClr val="00823B"/>
                        </a:solidFill>
                      </a:rPr>
                      <a:t>Aspartate</a:t>
                    </a:r>
                    <a:endParaRPr lang="en-US" b="1" dirty="0">
                      <a:solidFill>
                        <a:srgbClr val="00823B"/>
                      </a:solidFill>
                    </a:endParaRP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768072" y="4004735"/>
                    <a:ext cx="18630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baseline="30000" dirty="0">
                        <a:solidFill>
                          <a:srgbClr val="FF0000"/>
                        </a:solidFill>
                      </a:rPr>
                      <a:t>13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b="1" baseline="-25000" dirty="0">
                        <a:solidFill>
                          <a:srgbClr val="FF0000"/>
                        </a:solidFill>
                      </a:rPr>
                      <a:t>?</a:t>
                    </a:r>
                    <a:r>
                      <a:rPr lang="en-US" b="1" dirty="0"/>
                      <a:t>-</a:t>
                    </a:r>
                    <a:r>
                      <a:rPr lang="en-US" b="1" dirty="0" err="1">
                        <a:solidFill>
                          <a:srgbClr val="00823B"/>
                        </a:solidFill>
                      </a:rPr>
                      <a:t>Oxaloacetate</a:t>
                    </a:r>
                    <a:endParaRPr lang="en-US" b="1" dirty="0">
                      <a:solidFill>
                        <a:srgbClr val="00823B"/>
                      </a:solidFill>
                    </a:endParaRPr>
                  </a:p>
                </p:txBody>
              </p:sp>
              <p:cxnSp>
                <p:nvCxnSpPr>
                  <p:cNvPr id="123" name="Straight Arrow Connector 122"/>
                  <p:cNvCxnSpPr/>
                  <p:nvPr/>
                </p:nvCxnSpPr>
                <p:spPr>
                  <a:xfrm rot="5400000">
                    <a:off x="3581400" y="3547535"/>
                    <a:ext cx="685800" cy="381000"/>
                  </a:xfrm>
                  <a:prstGeom prst="straightConnector1">
                    <a:avLst/>
                  </a:prstGeom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stealth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Arrow Connector 123"/>
                  <p:cNvCxnSpPr/>
                  <p:nvPr/>
                </p:nvCxnSpPr>
                <p:spPr>
                  <a:xfrm rot="5400000">
                    <a:off x="3146920" y="4430748"/>
                    <a:ext cx="508000" cy="350237"/>
                  </a:xfrm>
                  <a:prstGeom prst="straightConnector1">
                    <a:avLst/>
                  </a:prstGeom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stealth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0" name="TextBox 119"/>
                <p:cNvSpPr txBox="1"/>
                <p:nvPr/>
              </p:nvSpPr>
              <p:spPr>
                <a:xfrm>
                  <a:off x="4038600" y="3702268"/>
                  <a:ext cx="1199367" cy="33855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Krebs Cycle</a:t>
                  </a:r>
                </a:p>
              </p:txBody>
            </p:sp>
          </p:grpSp>
          <p:sp>
            <p:nvSpPr>
              <p:cNvPr id="118" name="TextBox 117"/>
              <p:cNvSpPr txBox="1"/>
              <p:nvPr/>
            </p:nvSpPr>
            <p:spPr>
              <a:xfrm>
                <a:off x="3534102" y="4356536"/>
                <a:ext cx="15012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err="1"/>
                  <a:t>aspartate</a:t>
                </a:r>
                <a:endParaRPr lang="en-US" sz="1400" b="1" i="1" dirty="0"/>
              </a:p>
              <a:p>
                <a:r>
                  <a:rPr lang="en-US" sz="1400" b="1" i="1" dirty="0" err="1"/>
                  <a:t>aminotransferase</a:t>
                </a:r>
                <a:endParaRPr lang="en-US" sz="1400" b="1" i="1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148540" y="659450"/>
              <a:ext cx="2364325" cy="2545267"/>
              <a:chOff x="3158065" y="914400"/>
              <a:chExt cx="2364325" cy="2545267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3158065" y="914400"/>
                <a:ext cx="2161026" cy="2545267"/>
                <a:chOff x="3158065" y="914400"/>
                <a:chExt cx="2161026" cy="2545267"/>
              </a:xfrm>
            </p:grpSpPr>
            <p:grpSp>
              <p:nvGrpSpPr>
                <p:cNvPr id="129" name="Group 112"/>
                <p:cNvGrpSpPr/>
                <p:nvPr/>
              </p:nvGrpSpPr>
              <p:grpSpPr>
                <a:xfrm>
                  <a:off x="3158065" y="914400"/>
                  <a:ext cx="2109260" cy="2545267"/>
                  <a:chOff x="3158065" y="849868"/>
                  <a:chExt cx="2109260" cy="2545267"/>
                </a:xfrm>
              </p:grpSpPr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3234265" y="1921931"/>
                    <a:ext cx="14478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baseline="30000" dirty="0">
                        <a:solidFill>
                          <a:srgbClr val="FF0000"/>
                        </a:solidFill>
                      </a:rPr>
                      <a:t>13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b="1" baseline="-25000" dirty="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en-US" b="1" dirty="0"/>
                      <a:t>-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Pyruvate</a:t>
                    </a:r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3158065" y="3025803"/>
                    <a:ext cx="1649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baseline="30000" dirty="0">
                        <a:solidFill>
                          <a:srgbClr val="FF0000"/>
                        </a:solidFill>
                      </a:rPr>
                      <a:t>13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b="1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b="1" dirty="0"/>
                      <a:t>-</a:t>
                    </a:r>
                    <a:r>
                      <a:rPr lang="en-US" b="1" dirty="0">
                        <a:solidFill>
                          <a:srgbClr val="FF9933"/>
                        </a:solidFill>
                      </a:rPr>
                      <a:t>Acetyl</a:t>
                    </a:r>
                    <a:r>
                      <a:rPr lang="en-US" b="1" dirty="0"/>
                      <a:t>-CoA</a:t>
                    </a:r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276600" y="849868"/>
                    <a:ext cx="13500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baseline="30000" dirty="0">
                        <a:solidFill>
                          <a:srgbClr val="FF0000"/>
                        </a:solidFill>
                      </a:rPr>
                      <a:t>13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b="1" baseline="-25000" dirty="0">
                        <a:solidFill>
                          <a:srgbClr val="FF0000"/>
                        </a:solidFill>
                      </a:rPr>
                      <a:t>6</a:t>
                    </a:r>
                    <a:r>
                      <a:rPr lang="en-US" b="1" dirty="0">
                        <a:solidFill>
                          <a:srgbClr val="000000"/>
                        </a:solidFill>
                      </a:rPr>
                      <a:t>-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Glucose</a:t>
                    </a:r>
                  </a:p>
                </p:txBody>
              </p:sp>
              <p:cxnSp>
                <p:nvCxnSpPr>
                  <p:cNvPr id="134" name="Straight Arrow Connector 133"/>
                  <p:cNvCxnSpPr/>
                  <p:nvPr/>
                </p:nvCxnSpPr>
                <p:spPr bwMode="auto">
                  <a:xfrm rot="5400000">
                    <a:off x="3810794" y="1599406"/>
                    <a:ext cx="76200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stealth" w="med" len="med"/>
                  </a:ln>
                  <a:effectLst/>
                </p:spPr>
              </p:cxnSp>
              <p:cxnSp>
                <p:nvCxnSpPr>
                  <p:cNvPr id="135" name="Straight Arrow Connector 134"/>
                  <p:cNvCxnSpPr/>
                  <p:nvPr/>
                </p:nvCxnSpPr>
                <p:spPr bwMode="auto">
                  <a:xfrm rot="5400000">
                    <a:off x="3810794" y="2666206"/>
                    <a:ext cx="76200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stealth" w="med" len="med"/>
                  </a:ln>
                  <a:effectLst/>
                </p:spPr>
              </p:cxnSp>
              <p:cxnSp>
                <p:nvCxnSpPr>
                  <p:cNvPr id="136" name="Straight Arrow Connector 135"/>
                  <p:cNvCxnSpPr/>
                  <p:nvPr/>
                </p:nvCxnSpPr>
                <p:spPr bwMode="auto">
                  <a:xfrm>
                    <a:off x="4876800" y="3288268"/>
                    <a:ext cx="390525" cy="85725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stealth" w="med" len="med"/>
                  </a:ln>
                  <a:effectLst/>
                </p:spPr>
              </p:cxnSp>
            </p:grpSp>
            <p:sp>
              <p:nvSpPr>
                <p:cNvPr id="130" name="TextBox 129"/>
                <p:cNvSpPr txBox="1"/>
                <p:nvPr/>
              </p:nvSpPr>
              <p:spPr>
                <a:xfrm>
                  <a:off x="4267200" y="1447800"/>
                  <a:ext cx="1051891" cy="33855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err="1"/>
                    <a:t>Glycolysis</a:t>
                  </a:r>
                  <a:endParaRPr lang="en-US" sz="1600" b="1" dirty="0"/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4188370" y="2330668"/>
                <a:ext cx="133402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err="1"/>
                  <a:t>pyruvate</a:t>
                </a:r>
                <a:endParaRPr lang="en-US" sz="1400" b="1" i="1" dirty="0"/>
              </a:p>
              <a:p>
                <a:r>
                  <a:rPr lang="en-US" sz="1400" b="1" i="1" dirty="0" err="1"/>
                  <a:t>dehydrogenase</a:t>
                </a:r>
                <a:endParaRPr lang="en-US" sz="1400" b="1" i="1" dirty="0"/>
              </a:p>
              <a:p>
                <a:r>
                  <a:rPr lang="en-US" sz="1400" b="1" i="1" dirty="0"/>
                  <a:t>complex</a:t>
                </a: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207399" y="659450"/>
              <a:ext cx="3974936" cy="6132731"/>
              <a:chOff x="5216924" y="762000"/>
              <a:chExt cx="3974936" cy="6132731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6096000" y="762000"/>
                <a:ext cx="1350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>
                    <a:solidFill>
                      <a:srgbClr val="FF0000"/>
                    </a:solidFill>
                  </a:rPr>
                  <a:t>13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6</a:t>
                </a:r>
                <a:r>
                  <a:rPr lang="en-US" b="1" dirty="0">
                    <a:solidFill>
                      <a:srgbClr val="000000"/>
                    </a:solidFill>
                  </a:rPr>
                  <a:t>-</a:t>
                </a:r>
                <a:r>
                  <a:rPr lang="en-US" b="1" dirty="0">
                    <a:solidFill>
                      <a:srgbClr val="FF0000"/>
                    </a:solidFill>
                  </a:rPr>
                  <a:t>Glucose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57800" y="4001869"/>
                <a:ext cx="3031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>
                    <a:solidFill>
                      <a:srgbClr val="FF0000"/>
                    </a:solidFill>
                  </a:rPr>
                  <a:t>13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8</a:t>
                </a:r>
                <a:r>
                  <a:rPr lang="en-US" b="1" dirty="0"/>
                  <a:t>-</a:t>
                </a:r>
                <a:r>
                  <a:rPr lang="en-US" b="1" dirty="0">
                    <a:solidFill>
                      <a:srgbClr val="000000"/>
                    </a:solidFill>
                  </a:rPr>
                  <a:t>N-</a:t>
                </a:r>
                <a:r>
                  <a:rPr lang="en-US" b="1" dirty="0">
                    <a:solidFill>
                      <a:srgbClr val="FF9933"/>
                    </a:solidFill>
                  </a:rPr>
                  <a:t>acetyl</a:t>
                </a:r>
                <a:r>
                  <a:rPr lang="en-US" b="1" dirty="0">
                    <a:solidFill>
                      <a:srgbClr val="FF0000"/>
                    </a:solidFill>
                  </a:rPr>
                  <a:t>glucosamine</a:t>
                </a:r>
                <a:r>
                  <a:rPr lang="en-US" b="1" dirty="0">
                    <a:solidFill>
                      <a:srgbClr val="000000"/>
                    </a:solidFill>
                  </a:rPr>
                  <a:t>-6-P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257800" y="4687669"/>
                <a:ext cx="2986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>
                    <a:solidFill>
                      <a:srgbClr val="FF0000"/>
                    </a:solidFill>
                  </a:rPr>
                  <a:t>13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8</a:t>
                </a:r>
                <a:r>
                  <a:rPr lang="en-US" b="1" dirty="0"/>
                  <a:t>-</a:t>
                </a:r>
                <a:r>
                  <a:rPr lang="en-US" b="1" dirty="0">
                    <a:solidFill>
                      <a:srgbClr val="000000"/>
                    </a:solidFill>
                  </a:rPr>
                  <a:t>N-</a:t>
                </a:r>
                <a:r>
                  <a:rPr lang="en-US" b="1" dirty="0">
                    <a:solidFill>
                      <a:srgbClr val="FF9933"/>
                    </a:solidFill>
                  </a:rPr>
                  <a:t>acetyl</a:t>
                </a:r>
                <a:r>
                  <a:rPr lang="en-US" b="1" dirty="0">
                    <a:solidFill>
                      <a:srgbClr val="FF0000"/>
                    </a:solidFill>
                  </a:rPr>
                  <a:t>glucosamine</a:t>
                </a:r>
                <a:r>
                  <a:rPr lang="en-US" b="1" dirty="0">
                    <a:solidFill>
                      <a:srgbClr val="000000"/>
                    </a:solidFill>
                  </a:rPr>
                  <a:t>-1-P</a:t>
                </a:r>
              </a:p>
            </p:txBody>
          </p:sp>
          <p:cxnSp>
            <p:nvCxnSpPr>
              <p:cNvPr id="141" name="Straight Arrow Connector 140"/>
              <p:cNvCxnSpPr/>
              <p:nvPr/>
            </p:nvCxnSpPr>
            <p:spPr bwMode="auto">
              <a:xfrm rot="5400000">
                <a:off x="6895085" y="1315775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sp>
            <p:nvSpPr>
              <p:cNvPr id="142" name="TextBox 141"/>
              <p:cNvSpPr txBox="1"/>
              <p:nvPr/>
            </p:nvSpPr>
            <p:spPr>
              <a:xfrm>
                <a:off x="6019800" y="1447800"/>
                <a:ext cx="1715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>
                    <a:solidFill>
                      <a:srgbClr val="FF0000"/>
                    </a:solidFill>
                  </a:rPr>
                  <a:t>13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6</a:t>
                </a:r>
                <a:r>
                  <a:rPr lang="en-US" b="1" dirty="0"/>
                  <a:t>-</a:t>
                </a:r>
                <a:r>
                  <a:rPr lang="en-US" b="1" dirty="0">
                    <a:solidFill>
                      <a:srgbClr val="FF0000"/>
                    </a:solidFill>
                  </a:rPr>
                  <a:t>Glucose</a:t>
                </a:r>
                <a:r>
                  <a:rPr lang="en-US" b="1" dirty="0">
                    <a:solidFill>
                      <a:srgbClr val="000000"/>
                    </a:solidFill>
                  </a:rPr>
                  <a:t>-6-P</a:t>
                </a:r>
              </a:p>
            </p:txBody>
          </p:sp>
          <p:cxnSp>
            <p:nvCxnSpPr>
              <p:cNvPr id="143" name="Straight Arrow Connector 142"/>
              <p:cNvCxnSpPr/>
              <p:nvPr/>
            </p:nvCxnSpPr>
            <p:spPr bwMode="auto">
              <a:xfrm rot="5400000">
                <a:off x="6895085" y="2018506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sp>
            <p:nvSpPr>
              <p:cNvPr id="144" name="TextBox 143"/>
              <p:cNvSpPr txBox="1"/>
              <p:nvPr/>
            </p:nvSpPr>
            <p:spPr>
              <a:xfrm>
                <a:off x="6019800" y="2209800"/>
                <a:ext cx="1797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>
                    <a:solidFill>
                      <a:srgbClr val="FF0000"/>
                    </a:solidFill>
                  </a:rPr>
                  <a:t>13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6</a:t>
                </a:r>
                <a:r>
                  <a:rPr lang="en-US" b="1" dirty="0">
                    <a:solidFill>
                      <a:srgbClr val="000000"/>
                    </a:solidFill>
                  </a:rPr>
                  <a:t>-</a:t>
                </a:r>
                <a:r>
                  <a:rPr lang="en-US" b="1" dirty="0">
                    <a:solidFill>
                      <a:srgbClr val="FF0000"/>
                    </a:solidFill>
                  </a:rPr>
                  <a:t>Fructose</a:t>
                </a:r>
                <a:r>
                  <a:rPr lang="en-US" b="1" dirty="0">
                    <a:solidFill>
                      <a:srgbClr val="000000"/>
                    </a:solidFill>
                  </a:rPr>
                  <a:t>-6-P</a:t>
                </a:r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 bwMode="auto">
              <a:xfrm rot="5400000">
                <a:off x="6895085" y="2763572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sp>
            <p:nvSpPr>
              <p:cNvPr id="146" name="TextBox 145"/>
              <p:cNvSpPr txBox="1"/>
              <p:nvPr/>
            </p:nvSpPr>
            <p:spPr>
              <a:xfrm>
                <a:off x="6019800" y="2895600"/>
                <a:ext cx="2206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>
                    <a:solidFill>
                      <a:srgbClr val="FF0000"/>
                    </a:solidFill>
                  </a:rPr>
                  <a:t>13</a:t>
                </a:r>
                <a:r>
                  <a:rPr lang="en-US" b="1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>
                    <a:solidFill>
                      <a:srgbClr val="FF0000"/>
                    </a:solidFill>
                  </a:rPr>
                  <a:t>6</a:t>
                </a:r>
                <a:r>
                  <a:rPr lang="en-US" b="1">
                    <a:solidFill>
                      <a:srgbClr val="000000"/>
                    </a:solidFill>
                  </a:rPr>
                  <a:t>-</a:t>
                </a:r>
                <a:r>
                  <a:rPr lang="en-US" b="1">
                    <a:solidFill>
                      <a:srgbClr val="FF0000"/>
                    </a:solidFill>
                  </a:rPr>
                  <a:t>Glucosamine</a:t>
                </a:r>
                <a:r>
                  <a:rPr lang="en-US" b="1">
                    <a:solidFill>
                      <a:srgbClr val="000000"/>
                    </a:solidFill>
                  </a:rPr>
                  <a:t>-6-P</a:t>
                </a:r>
              </a:p>
            </p:txBody>
          </p:sp>
          <p:cxnSp>
            <p:nvCxnSpPr>
              <p:cNvPr id="147" name="Straight Arrow Connector 146"/>
              <p:cNvCxnSpPr/>
              <p:nvPr/>
            </p:nvCxnSpPr>
            <p:spPr bwMode="auto">
              <a:xfrm rot="5400000">
                <a:off x="6704585" y="3656806"/>
                <a:ext cx="762000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 rot="5400000">
                <a:off x="6895085" y="4566971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cxnSp>
            <p:nvCxnSpPr>
              <p:cNvPr id="149" name="Straight Arrow Connector 148"/>
              <p:cNvCxnSpPr/>
              <p:nvPr/>
            </p:nvCxnSpPr>
            <p:spPr bwMode="auto">
              <a:xfrm rot="5400000">
                <a:off x="6895085" y="5235840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216924" y="5350934"/>
                <a:ext cx="31117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baseline="30000" dirty="0">
                    <a:solidFill>
                      <a:srgbClr val="FF0000"/>
                    </a:solidFill>
                  </a:rPr>
                  <a:t>13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?</a:t>
                </a:r>
                <a:r>
                  <a:rPr lang="en-US" b="1" dirty="0">
                    <a:solidFill>
                      <a:srgbClr val="000000"/>
                    </a:solidFill>
                  </a:rPr>
                  <a:t>-</a:t>
                </a:r>
                <a:r>
                  <a:rPr lang="en-US" b="1" dirty="0">
                    <a:solidFill>
                      <a:srgbClr val="00823B"/>
                    </a:solidFill>
                  </a:rPr>
                  <a:t>U</a:t>
                </a:r>
                <a:r>
                  <a:rPr lang="en-US" b="1" dirty="0"/>
                  <a:t>DP</a:t>
                </a:r>
                <a:r>
                  <a:rPr lang="en-US" b="1" dirty="0">
                    <a:solidFill>
                      <a:srgbClr val="000000"/>
                    </a:solidFill>
                  </a:rPr>
                  <a:t>-N-</a:t>
                </a:r>
                <a:r>
                  <a:rPr lang="en-US" b="1" dirty="0">
                    <a:solidFill>
                      <a:srgbClr val="FF9933"/>
                    </a:solidFill>
                  </a:rPr>
                  <a:t>acetyl</a:t>
                </a:r>
                <a:r>
                  <a:rPr lang="en-US" b="1" dirty="0">
                    <a:solidFill>
                      <a:srgbClr val="FF0000"/>
                    </a:solidFill>
                  </a:rPr>
                  <a:t>glucosamine</a:t>
                </a:r>
              </a:p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(</a:t>
                </a:r>
                <a:r>
                  <a:rPr lang="en-US" b="1" dirty="0">
                    <a:solidFill>
                      <a:srgbClr val="00823B"/>
                    </a:solidFill>
                  </a:rPr>
                  <a:t>U</a:t>
                </a:r>
                <a:r>
                  <a:rPr lang="en-US" b="1" dirty="0"/>
                  <a:t>DP</a:t>
                </a:r>
                <a:r>
                  <a:rPr lang="en-US" b="1" dirty="0">
                    <a:solidFill>
                      <a:srgbClr val="000000"/>
                    </a:solidFill>
                  </a:rPr>
                  <a:t>-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Glc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N</a:t>
                </a:r>
                <a:r>
                  <a:rPr lang="en-US" b="1" dirty="0" err="1">
                    <a:solidFill>
                      <a:srgbClr val="FF9933"/>
                    </a:solidFill>
                  </a:rPr>
                  <a:t>Ac</a:t>
                </a:r>
                <a:r>
                  <a:rPr lang="en-US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grpSp>
            <p:nvGrpSpPr>
              <p:cNvPr id="151" name="Group 93"/>
              <p:cNvGrpSpPr/>
              <p:nvPr/>
            </p:nvGrpSpPr>
            <p:grpSpPr>
              <a:xfrm>
                <a:off x="5267325" y="3237466"/>
                <a:ext cx="1819275" cy="801134"/>
                <a:chOff x="5267325" y="3166532"/>
                <a:chExt cx="1819275" cy="801134"/>
              </a:xfrm>
            </p:grpSpPr>
            <p:sp>
              <p:nvSpPr>
                <p:cNvPr id="161" name="Freeform 160"/>
                <p:cNvSpPr/>
                <p:nvPr/>
              </p:nvSpPr>
              <p:spPr bwMode="auto">
                <a:xfrm>
                  <a:off x="6863644" y="3361267"/>
                  <a:ext cx="222956" cy="448733"/>
                </a:xfrm>
                <a:custGeom>
                  <a:avLst/>
                  <a:gdLst>
                    <a:gd name="connsiteX0" fmla="*/ 50800 w 222956"/>
                    <a:gd name="connsiteY0" fmla="*/ 0 h 448733"/>
                    <a:gd name="connsiteX1" fmla="*/ 203200 w 222956"/>
                    <a:gd name="connsiteY1" fmla="*/ 152400 h 448733"/>
                    <a:gd name="connsiteX2" fmla="*/ 169333 w 222956"/>
                    <a:gd name="connsiteY2" fmla="*/ 364067 h 448733"/>
                    <a:gd name="connsiteX3" fmla="*/ 0 w 222956"/>
                    <a:gd name="connsiteY3" fmla="*/ 448733 h 448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956" h="448733">
                      <a:moveTo>
                        <a:pt x="50800" y="0"/>
                      </a:moveTo>
                      <a:cubicBezTo>
                        <a:pt x="117122" y="45861"/>
                        <a:pt x="183445" y="91722"/>
                        <a:pt x="203200" y="152400"/>
                      </a:cubicBezTo>
                      <a:cubicBezTo>
                        <a:pt x="222956" y="213078"/>
                        <a:pt x="203200" y="314678"/>
                        <a:pt x="169333" y="364067"/>
                      </a:cubicBezTo>
                      <a:cubicBezTo>
                        <a:pt x="135466" y="413456"/>
                        <a:pt x="0" y="448733"/>
                        <a:pt x="0" y="44873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stealth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-111" charset="0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5267325" y="3166532"/>
                  <a:ext cx="1649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baseline="30000" dirty="0">
                      <a:solidFill>
                        <a:srgbClr val="FF0000"/>
                      </a:solidFill>
                    </a:rPr>
                    <a:t>13</a:t>
                  </a:r>
                  <a:r>
                    <a:rPr lang="en-US" b="1" dirty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b="1" dirty="0"/>
                    <a:t>-</a:t>
                  </a:r>
                  <a:r>
                    <a:rPr lang="en-US" b="1" dirty="0">
                      <a:solidFill>
                        <a:srgbClr val="FF9933"/>
                      </a:solidFill>
                    </a:rPr>
                    <a:t>Acetyl</a:t>
                  </a:r>
                  <a:r>
                    <a:rPr lang="en-US" b="1" dirty="0"/>
                    <a:t>-CoA</a:t>
                  </a: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313675" y="3598334"/>
                  <a:ext cx="5870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CoA</a:t>
                  </a:r>
                </a:p>
              </p:txBody>
            </p:sp>
          </p:grpSp>
          <p:sp>
            <p:nvSpPr>
              <p:cNvPr id="152" name="TextBox 151"/>
              <p:cNvSpPr txBox="1"/>
              <p:nvPr/>
            </p:nvSpPr>
            <p:spPr>
              <a:xfrm>
                <a:off x="7047751" y="1133601"/>
                <a:ext cx="10294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err="1"/>
                  <a:t>hexokinase</a:t>
                </a:r>
                <a:endParaRPr lang="en-US" sz="1400" b="1" i="1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7096930" y="1743201"/>
                <a:ext cx="1361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err="1"/>
                  <a:t>phosphohexose</a:t>
                </a:r>
                <a:endParaRPr lang="en-US" sz="1400" b="1" i="1" dirty="0"/>
              </a:p>
              <a:p>
                <a:r>
                  <a:rPr lang="en-US" sz="1400" b="1" i="1" dirty="0" err="1"/>
                  <a:t>isomerase</a:t>
                </a:r>
                <a:endParaRPr lang="en-US" sz="1400" b="1" i="1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076653" y="2454926"/>
                <a:ext cx="2098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glucosamine -fructose 6-P</a:t>
                </a:r>
              </a:p>
              <a:p>
                <a:r>
                  <a:rPr lang="en-US" sz="1400" b="1" i="1" dirty="0" err="1"/>
                  <a:t>aminotransferase</a:t>
                </a:r>
                <a:endParaRPr lang="en-US" sz="1400" b="1" i="1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7086600" y="3340445"/>
                <a:ext cx="1637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glucosamine  6-P</a:t>
                </a:r>
              </a:p>
              <a:p>
                <a:r>
                  <a:rPr lang="en-US" sz="1400" b="1" i="1" dirty="0"/>
                  <a:t>N-</a:t>
                </a:r>
                <a:r>
                  <a:rPr lang="en-US" sz="1400" b="1" i="1" dirty="0" err="1"/>
                  <a:t>acetyltransferase</a:t>
                </a:r>
                <a:endParaRPr lang="en-US" sz="1400" b="1" i="1" dirty="0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7131268" y="4305099"/>
                <a:ext cx="17459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P acetyl glucosamine</a:t>
                </a:r>
              </a:p>
              <a:p>
                <a:r>
                  <a:rPr lang="en-US" sz="1400" b="1" i="1" dirty="0" err="1"/>
                  <a:t>mutase</a:t>
                </a:r>
                <a:endParaRPr lang="en-US" sz="1400" b="1" i="1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7093209" y="4940645"/>
                <a:ext cx="2098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UDP-N-</a:t>
                </a:r>
                <a:r>
                  <a:rPr lang="en-US" sz="1400" b="1" i="1" dirty="0" err="1"/>
                  <a:t>acetylglucosamine</a:t>
                </a:r>
                <a:endParaRPr lang="en-US" sz="1400" b="1" i="1" dirty="0"/>
              </a:p>
              <a:p>
                <a:r>
                  <a:rPr lang="en-US" sz="1400" b="1" i="1" dirty="0" err="1"/>
                  <a:t>pyrophosphorylase</a:t>
                </a:r>
                <a:endParaRPr lang="en-US" sz="1400" b="1" i="1" dirty="0"/>
              </a:p>
            </p:txBody>
          </p:sp>
          <p:cxnSp>
            <p:nvCxnSpPr>
              <p:cNvPr id="158" name="Straight Arrow Connector 157"/>
              <p:cNvCxnSpPr/>
              <p:nvPr/>
            </p:nvCxnSpPr>
            <p:spPr bwMode="auto">
              <a:xfrm rot="5400000">
                <a:off x="6895085" y="6133306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</p:cxnSp>
          <p:sp>
            <p:nvSpPr>
              <p:cNvPr id="159" name="TextBox 158"/>
              <p:cNvSpPr txBox="1"/>
              <p:nvPr/>
            </p:nvSpPr>
            <p:spPr>
              <a:xfrm>
                <a:off x="5293124" y="6248400"/>
                <a:ext cx="32976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baseline="30000" dirty="0">
                    <a:solidFill>
                      <a:srgbClr val="FF0000"/>
                    </a:solidFill>
                  </a:rPr>
                  <a:t>13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?</a:t>
                </a:r>
                <a:r>
                  <a:rPr lang="en-US" b="1" dirty="0">
                    <a:solidFill>
                      <a:srgbClr val="000000"/>
                    </a:solidFill>
                  </a:rPr>
                  <a:t>-</a:t>
                </a:r>
                <a:r>
                  <a:rPr lang="en-US" b="1" dirty="0">
                    <a:solidFill>
                      <a:srgbClr val="00823B"/>
                    </a:solidFill>
                  </a:rPr>
                  <a:t>U</a:t>
                </a:r>
                <a:r>
                  <a:rPr lang="en-US" b="1" dirty="0"/>
                  <a:t>DP</a:t>
                </a:r>
                <a:r>
                  <a:rPr lang="en-US" b="1" dirty="0">
                    <a:solidFill>
                      <a:srgbClr val="000000"/>
                    </a:solidFill>
                  </a:rPr>
                  <a:t>-N-</a:t>
                </a:r>
                <a:r>
                  <a:rPr lang="en-US" b="1" dirty="0">
                    <a:solidFill>
                      <a:srgbClr val="FF9933"/>
                    </a:solidFill>
                  </a:rPr>
                  <a:t>acetyl</a:t>
                </a:r>
                <a:r>
                  <a:rPr lang="en-US" b="1" dirty="0">
                    <a:solidFill>
                      <a:srgbClr val="FF0000"/>
                    </a:solidFill>
                  </a:rPr>
                  <a:t>galactosamine</a:t>
                </a:r>
              </a:p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(</a:t>
                </a:r>
                <a:r>
                  <a:rPr lang="en-US" b="1" dirty="0">
                    <a:solidFill>
                      <a:srgbClr val="00823B"/>
                    </a:solidFill>
                  </a:rPr>
                  <a:t>U</a:t>
                </a:r>
                <a:r>
                  <a:rPr lang="en-US" b="1" dirty="0"/>
                  <a:t>DP</a:t>
                </a:r>
                <a:r>
                  <a:rPr lang="en-US" b="1" dirty="0">
                    <a:solidFill>
                      <a:srgbClr val="000000"/>
                    </a:solidFill>
                  </a:rPr>
                  <a:t>-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Gal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N</a:t>
                </a:r>
                <a:r>
                  <a:rPr lang="en-US" b="1" dirty="0" err="1">
                    <a:solidFill>
                      <a:srgbClr val="FF9933"/>
                    </a:solidFill>
                  </a:rPr>
                  <a:t>Ac</a:t>
                </a:r>
                <a:r>
                  <a:rPr lang="en-US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074602" y="5877580"/>
                <a:ext cx="1535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UDP-glucosamine</a:t>
                </a:r>
              </a:p>
              <a:p>
                <a:r>
                  <a:rPr lang="en-US" sz="1400" b="1" i="1" dirty="0" err="1"/>
                  <a:t>epimerase</a:t>
                </a:r>
                <a:endParaRPr lang="en-US" sz="1400" b="1" i="1" dirty="0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18692" y="4632356"/>
              <a:ext cx="6905983" cy="1799898"/>
              <a:chOff x="28217" y="4734906"/>
              <a:chExt cx="6905983" cy="1799898"/>
            </a:xfrm>
          </p:grpSpPr>
          <p:sp>
            <p:nvSpPr>
              <p:cNvPr id="165" name="TextBox 164"/>
              <p:cNvSpPr txBox="1"/>
              <p:nvPr/>
            </p:nvSpPr>
            <p:spPr>
              <a:xfrm>
                <a:off x="2188494" y="5872707"/>
                <a:ext cx="1396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P</a:t>
                </a:r>
                <a:r>
                  <a:rPr lang="en-US" b="1" dirty="0">
                    <a:solidFill>
                      <a:srgbClr val="3366FF"/>
                    </a:solidFill>
                  </a:rPr>
                  <a:t>R</a:t>
                </a:r>
                <a:r>
                  <a:rPr lang="en-US" b="1" dirty="0"/>
                  <a:t>PP</a:t>
                </a:r>
              </a:p>
              <a:p>
                <a:pPr algn="ctr"/>
                <a:r>
                  <a:rPr lang="en-US" b="1" dirty="0"/>
                  <a:t>(</a:t>
                </a:r>
                <a:r>
                  <a:rPr lang="en-US" b="1" baseline="30000" dirty="0">
                    <a:solidFill>
                      <a:srgbClr val="FF0000"/>
                    </a:solidFill>
                  </a:rPr>
                  <a:t>13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5</a:t>
                </a:r>
                <a:r>
                  <a:rPr lang="en-US" b="1" dirty="0"/>
                  <a:t>-</a:t>
                </a:r>
                <a:r>
                  <a:rPr lang="en-US" b="1" dirty="0">
                    <a:solidFill>
                      <a:srgbClr val="3366FF"/>
                    </a:solidFill>
                  </a:rPr>
                  <a:t>Ribose</a:t>
                </a:r>
                <a:r>
                  <a:rPr lang="en-US" b="1" dirty="0"/>
                  <a:t>)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2646223" y="4953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+</a:t>
                </a:r>
              </a:p>
            </p:txBody>
          </p:sp>
          <p:cxnSp>
            <p:nvCxnSpPr>
              <p:cNvPr id="167" name="Straight Arrow Connector 166"/>
              <p:cNvCxnSpPr/>
              <p:nvPr/>
            </p:nvCxnSpPr>
            <p:spPr>
              <a:xfrm>
                <a:off x="1433780" y="6061200"/>
                <a:ext cx="1117598" cy="1588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28217" y="5872704"/>
                <a:ext cx="1350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>
                    <a:solidFill>
                      <a:srgbClr val="FF0000"/>
                    </a:solidFill>
                  </a:rPr>
                  <a:t>13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6</a:t>
                </a:r>
                <a:r>
                  <a:rPr lang="en-US" b="1" dirty="0">
                    <a:solidFill>
                      <a:srgbClr val="000000"/>
                    </a:solidFill>
                  </a:rPr>
                  <a:t>-</a:t>
                </a:r>
                <a:r>
                  <a:rPr lang="en-US" b="1" dirty="0">
                    <a:solidFill>
                      <a:srgbClr val="FF0000"/>
                    </a:solidFill>
                  </a:rPr>
                  <a:t>Glucose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1968023" y="5144869"/>
                <a:ext cx="12987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 err="1"/>
                  <a:t>Carbamoyl</a:t>
                </a:r>
                <a:r>
                  <a:rPr lang="en-US" b="1" dirty="0"/>
                  <a:t> </a:t>
                </a:r>
              </a:p>
              <a:p>
                <a:pPr algn="r"/>
                <a:r>
                  <a:rPr lang="en-US" b="1" dirty="0"/>
                  <a:t>phosphate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381000" y="5314281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CO</a:t>
                </a:r>
                <a:r>
                  <a:rPr lang="en-US" b="1" baseline="-25000" dirty="0"/>
                  <a:t>2</a:t>
                </a:r>
              </a:p>
            </p:txBody>
          </p:sp>
          <p:cxnSp>
            <p:nvCxnSpPr>
              <p:cNvPr id="171" name="Straight Arrow Connector 170"/>
              <p:cNvCxnSpPr/>
              <p:nvPr/>
            </p:nvCxnSpPr>
            <p:spPr>
              <a:xfrm>
                <a:off x="828376" y="5486400"/>
                <a:ext cx="1181099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extBox 171"/>
              <p:cNvSpPr txBox="1"/>
              <p:nvPr/>
            </p:nvSpPr>
            <p:spPr>
              <a:xfrm>
                <a:off x="791732" y="4742796"/>
                <a:ext cx="113524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err="1"/>
                  <a:t>carbamoyl</a:t>
                </a:r>
                <a:endParaRPr lang="en-US" sz="1400" b="1" i="1" dirty="0"/>
              </a:p>
              <a:p>
                <a:r>
                  <a:rPr lang="en-US" sz="1400" b="1" i="1" dirty="0"/>
                  <a:t>phosphate</a:t>
                </a:r>
              </a:p>
              <a:p>
                <a:r>
                  <a:rPr lang="en-US" sz="1400" b="1" i="1" dirty="0" err="1"/>
                  <a:t>synthetase</a:t>
                </a:r>
                <a:r>
                  <a:rPr lang="en-US" sz="1400" b="1" i="1" dirty="0"/>
                  <a:t> II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1642238" y="6166302"/>
                <a:ext cx="526106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PPP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810000" y="5334000"/>
                <a:ext cx="1290738" cy="5847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/>
                  <a:t>Pyrimidine</a:t>
                </a:r>
                <a:endParaRPr lang="en-US" sz="1600" b="1" dirty="0"/>
              </a:p>
              <a:p>
                <a:pPr algn="ctr"/>
                <a:r>
                  <a:rPr lang="en-US" sz="1600" b="1" dirty="0"/>
                  <a:t>Biosynthesis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2646223" y="5638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+</a:t>
                </a:r>
              </a:p>
            </p:txBody>
          </p:sp>
          <p:sp>
            <p:nvSpPr>
              <p:cNvPr id="176" name="Right Brace 175"/>
              <p:cNvSpPr/>
              <p:nvPr/>
            </p:nvSpPr>
            <p:spPr>
              <a:xfrm>
                <a:off x="3352800" y="4734906"/>
                <a:ext cx="457200" cy="1799898"/>
              </a:xfrm>
              <a:prstGeom prst="rightBrace">
                <a:avLst>
                  <a:gd name="adj1" fmla="val 8333"/>
                  <a:gd name="adj2" fmla="val 29336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Arrow Connector 176"/>
              <p:cNvCxnSpPr/>
              <p:nvPr/>
            </p:nvCxnSpPr>
            <p:spPr>
              <a:xfrm>
                <a:off x="3810000" y="5267131"/>
                <a:ext cx="3124200" cy="1588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Group 50"/>
          <p:cNvGrpSpPr/>
          <p:nvPr/>
        </p:nvGrpSpPr>
        <p:grpSpPr>
          <a:xfrm>
            <a:off x="-145475" y="381000"/>
            <a:ext cx="2971800" cy="3048000"/>
            <a:chOff x="228600" y="609600"/>
            <a:chExt cx="2971800" cy="3048000"/>
          </a:xfrm>
        </p:grpSpPr>
        <p:pic>
          <p:nvPicPr>
            <p:cNvPr id="179" name="Picture 178" descr="UDP-GlcNAc_transpar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609600"/>
              <a:ext cx="2971800" cy="3048000"/>
            </a:xfrm>
            <a:prstGeom prst="rect">
              <a:avLst/>
            </a:prstGeom>
          </p:spPr>
        </p:pic>
        <p:sp>
          <p:nvSpPr>
            <p:cNvPr id="180" name="TextBox 179"/>
            <p:cNvSpPr txBox="1"/>
            <p:nvPr/>
          </p:nvSpPr>
          <p:spPr>
            <a:xfrm>
              <a:off x="492121" y="1335456"/>
              <a:ext cx="369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rPr>
                <a:t>U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44927" y="1917476"/>
              <a:ext cx="369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3366FF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410558" y="1500911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09723" y="2233817"/>
              <a:ext cx="384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</p:grpSp>
      <p:sp>
        <p:nvSpPr>
          <p:cNvPr id="78" name="TextBox 2">
            <a:extLst>
              <a:ext uri="{FF2B5EF4-FFF2-40B4-BE49-F238E27FC236}">
                <a16:creationId xmlns:a16="http://schemas.microsoft.com/office/drawing/2014/main" id="{61E9F45A-CAC5-442C-81D2-9FC52969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02" y="6570618"/>
            <a:ext cx="35766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0008FF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008FF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008FF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008FF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008FF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8FF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8FF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8FF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8FF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Moseley et al. </a:t>
            </a:r>
            <a:r>
              <a:rPr lang="en-GB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BMC Biology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9, 37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(2011).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57555DF-D376-4B89-A014-ED022449C669}"/>
              </a:ext>
            </a:extLst>
          </p:cNvPr>
          <p:cNvSpPr txBox="1"/>
          <p:nvPr/>
        </p:nvSpPr>
        <p:spPr>
          <a:xfrm>
            <a:off x="633409" y="855797"/>
            <a:ext cx="2408032" cy="369332"/>
          </a:xfrm>
          <a:prstGeom prst="rect">
            <a:avLst/>
          </a:prstGeom>
          <a:noFill/>
          <a:ln w="25400">
            <a:solidFill>
              <a:srgbClr val="00823B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823B"/>
                </a:solidFill>
              </a:rPr>
              <a:t>Glycolysis+Krebs</a:t>
            </a:r>
            <a:r>
              <a:rPr lang="en-US" b="1" dirty="0">
                <a:solidFill>
                  <a:srgbClr val="00823B"/>
                </a:solidFill>
              </a:rPr>
              <a:t> Cycle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BA41912-CC49-4604-A638-D4B2804BED23}"/>
              </a:ext>
            </a:extLst>
          </p:cNvPr>
          <p:cNvSpPr txBox="1"/>
          <p:nvPr/>
        </p:nvSpPr>
        <p:spPr>
          <a:xfrm>
            <a:off x="2347345" y="1459655"/>
            <a:ext cx="1152880" cy="369332"/>
          </a:xfrm>
          <a:prstGeom prst="rect">
            <a:avLst/>
          </a:prstGeom>
          <a:noFill/>
          <a:ln w="25400">
            <a:solidFill>
              <a:srgbClr val="FF9933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933"/>
                </a:solidFill>
              </a:rPr>
              <a:t>Glycolysis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3AD924-B89E-4002-9F38-439D995D4683}"/>
              </a:ext>
            </a:extLst>
          </p:cNvPr>
          <p:cNvSpPr/>
          <p:nvPr/>
        </p:nvSpPr>
        <p:spPr>
          <a:xfrm>
            <a:off x="118046" y="2337294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UDP-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GlcNAc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32" cy="1092623"/>
          </a:xfrm>
        </p:spPr>
        <p:txBody>
          <a:bodyPr>
            <a:noAutofit/>
          </a:bodyPr>
          <a:lstStyle/>
          <a:p>
            <a:r>
              <a:rPr lang="en-US" sz="3200" dirty="0"/>
              <a:t>Comparison of UDP-</a:t>
            </a:r>
            <a:r>
              <a:rPr lang="en-US" sz="3200" dirty="0" err="1"/>
              <a:t>GlcNAc</a:t>
            </a:r>
            <a:r>
              <a:rPr lang="en-US" sz="3200" dirty="0"/>
              <a:t> Derived Pathway-Specific Relative Metabolic Flux Biomarkers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223765"/>
            <a:ext cx="6798499" cy="1002894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" y="2724150"/>
            <a:ext cx="9982197" cy="3360093"/>
            <a:chOff x="3" y="2929247"/>
            <a:chExt cx="9982197" cy="3360093"/>
          </a:xfrm>
        </p:grpSpPr>
        <p:grpSp>
          <p:nvGrpSpPr>
            <p:cNvPr id="14" name="Group 13"/>
            <p:cNvGrpSpPr/>
            <p:nvPr/>
          </p:nvGrpSpPr>
          <p:grpSpPr>
            <a:xfrm>
              <a:off x="3" y="2929247"/>
              <a:ext cx="9982197" cy="3360093"/>
              <a:chOff x="3" y="2929247"/>
              <a:chExt cx="9982197" cy="3360093"/>
            </a:xfrm>
          </p:grpSpPr>
          <p:sp>
            <p:nvSpPr>
              <p:cNvPr id="7" name="TextBox 6"/>
              <p:cNvSpPr txBox="1"/>
              <p:nvPr/>
            </p:nvSpPr>
            <p:spPr>
              <a:xfrm rot="16200000">
                <a:off x="-850070" y="4365114"/>
                <a:ext cx="21002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baseline="30000" dirty="0"/>
                  <a:t>13</a:t>
                </a:r>
                <a:r>
                  <a:rPr lang="en-US" sz="2000" b="1" dirty="0"/>
                  <a:t>C Accumulation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49127" y="2929247"/>
                <a:ext cx="19639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Without MSA</a:t>
                </a:r>
              </a:p>
            </p:txBody>
          </p:sp>
          <p:graphicFrame>
            <p:nvGraphicFramePr>
              <p:cNvPr id="9" name="Chart 8"/>
              <p:cNvGraphicFramePr>
                <a:graphicFrameLocks/>
              </p:cNvGraphicFramePr>
              <p:nvPr/>
            </p:nvGraphicFramePr>
            <p:xfrm>
              <a:off x="4495800" y="3241340"/>
              <a:ext cx="5486400" cy="304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1" name="Chart 10"/>
              <p:cNvGraphicFramePr>
                <a:graphicFrameLocks/>
              </p:cNvGraphicFramePr>
              <p:nvPr/>
            </p:nvGraphicFramePr>
            <p:xfrm>
              <a:off x="304800" y="3241340"/>
              <a:ext cx="5086288" cy="30070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6106444" y="2947060"/>
                <a:ext cx="15135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With MSA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81667" y="3393111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(Glycolysis)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73782" y="3650583"/>
              <a:ext cx="23791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(Hexosamine Biosynthetic Pathway)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8977" y="3896804"/>
              <a:ext cx="20104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(Pentose Phosphate Pathway)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55107" y="4166761"/>
              <a:ext cx="17203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000" b="1" dirty="0" err="1">
                  <a:latin typeface="Arial" pitchFamily="34" charset="0"/>
                  <a:cs typeface="Arial" pitchFamily="34" charset="0"/>
                </a:rPr>
                <a:t>Glycolysis+Krebs</a:t>
              </a:r>
              <a:r>
                <a:rPr lang="en-US" sz="1000" b="1" dirty="0">
                  <a:latin typeface="Arial" pitchFamily="34" charset="0"/>
                  <a:cs typeface="Arial" pitchFamily="34" charset="0"/>
                </a:rPr>
                <a:t> Cycle)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709550" y="4618081"/>
            <a:ext cx="8205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91389" y="4629370"/>
            <a:ext cx="0" cy="1032933"/>
          </a:xfrm>
          <a:prstGeom prst="line">
            <a:avLst/>
          </a:prstGeom>
          <a:ln w="254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82272" y="4648420"/>
            <a:ext cx="0" cy="1032933"/>
          </a:xfrm>
          <a:prstGeom prst="line">
            <a:avLst/>
          </a:prstGeom>
          <a:ln w="254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B4297F-CE46-497F-8A89-B49B709F095D}"/>
              </a:ext>
            </a:extLst>
          </p:cNvPr>
          <p:cNvSpPr txBox="1"/>
          <p:nvPr/>
        </p:nvSpPr>
        <p:spPr>
          <a:xfrm>
            <a:off x="1648701" y="5899577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Course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FD1A3-EB8A-45E1-85B4-658E9B914D5E}"/>
              </a:ext>
            </a:extLst>
          </p:cNvPr>
          <p:cNvSpPr txBox="1"/>
          <p:nvPr/>
        </p:nvSpPr>
        <p:spPr>
          <a:xfrm>
            <a:off x="6179706" y="5899577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Course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16B18-B2B1-4495-86A5-E48991D7C62A}"/>
              </a:ext>
            </a:extLst>
          </p:cNvPr>
          <p:cNvSpPr txBox="1"/>
          <p:nvPr/>
        </p:nvSpPr>
        <p:spPr>
          <a:xfrm>
            <a:off x="304800" y="6207156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is an interpretation of isotopic accumulation within chemical functional groups in terms of pathway-specific relative flux.</a:t>
            </a:r>
          </a:p>
        </p:txBody>
      </p:sp>
      <p:grpSp>
        <p:nvGrpSpPr>
          <p:cNvPr id="22" name="Group 50">
            <a:extLst>
              <a:ext uri="{FF2B5EF4-FFF2-40B4-BE49-F238E27FC236}">
                <a16:creationId xmlns:a16="http://schemas.microsoft.com/office/drawing/2014/main" id="{1861881D-9789-4CE0-A544-D54335A7C795}"/>
              </a:ext>
            </a:extLst>
          </p:cNvPr>
          <p:cNvGrpSpPr/>
          <p:nvPr/>
        </p:nvGrpSpPr>
        <p:grpSpPr>
          <a:xfrm>
            <a:off x="6248400" y="533400"/>
            <a:ext cx="2971800" cy="3048000"/>
            <a:chOff x="228600" y="609600"/>
            <a:chExt cx="2971800" cy="3048000"/>
          </a:xfrm>
        </p:grpSpPr>
        <p:pic>
          <p:nvPicPr>
            <p:cNvPr id="23" name="Picture 22" descr="UDP-GlcNAc_transparent.png">
              <a:extLst>
                <a:ext uri="{FF2B5EF4-FFF2-40B4-BE49-F238E27FC236}">
                  <a16:creationId xmlns:a16="http://schemas.microsoft.com/office/drawing/2014/main" id="{BF846225-3E01-4349-8A6A-F339E39E5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609600"/>
              <a:ext cx="2971800" cy="3048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70410B-0733-4F50-9662-92173909F7D5}"/>
                </a:ext>
              </a:extLst>
            </p:cNvPr>
            <p:cNvSpPr txBox="1"/>
            <p:nvPr/>
          </p:nvSpPr>
          <p:spPr>
            <a:xfrm>
              <a:off x="492121" y="1335456"/>
              <a:ext cx="369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rPr>
                <a:t>U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699032-2487-4E13-BC3D-19AF0762A0FD}"/>
                </a:ext>
              </a:extLst>
            </p:cNvPr>
            <p:cNvSpPr txBox="1"/>
            <p:nvPr/>
          </p:nvSpPr>
          <p:spPr>
            <a:xfrm>
              <a:off x="744927" y="1917476"/>
              <a:ext cx="369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3366FF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E491AC-0050-4D9E-A44B-7E496BD65B60}"/>
                </a:ext>
              </a:extLst>
            </p:cNvPr>
            <p:cNvSpPr txBox="1"/>
            <p:nvPr/>
          </p:nvSpPr>
          <p:spPr>
            <a:xfrm>
              <a:off x="2410558" y="1500911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27ECA9-4761-4E59-B65D-379E70ED819F}"/>
                </a:ext>
              </a:extLst>
            </p:cNvPr>
            <p:cNvSpPr txBox="1"/>
            <p:nvPr/>
          </p:nvSpPr>
          <p:spPr>
            <a:xfrm>
              <a:off x="2409723" y="2233817"/>
              <a:ext cx="384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9D5F84A-7E90-46D3-82DA-C0F856C47B5B}"/>
              </a:ext>
            </a:extLst>
          </p:cNvPr>
          <p:cNvSpPr/>
          <p:nvPr/>
        </p:nvSpPr>
        <p:spPr>
          <a:xfrm>
            <a:off x="0" y="1531203"/>
            <a:ext cx="6446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Example: LNCaP-LN3 prostate cancer cells with and without MSA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methylselenic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acid).</a:t>
            </a:r>
          </a:p>
        </p:txBody>
      </p:sp>
    </p:spTree>
    <p:extLst>
      <p:ext uri="{BB962C8B-B14F-4D97-AF65-F5344CB8AC3E}">
        <p14:creationId xmlns:p14="http://schemas.microsoft.com/office/powerpoint/2010/main" val="16997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FCF9-C1B7-4124-B0C7-4F3254E0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39059" cy="1631216"/>
          </a:xfrm>
        </p:spPr>
        <p:txBody>
          <a:bodyPr>
            <a:normAutofit/>
          </a:bodyPr>
          <a:lstStyle/>
          <a:p>
            <a:r>
              <a:rPr lang="en-US" sz="3200" dirty="0"/>
              <a:t>How do I get the </a:t>
            </a:r>
            <a:r>
              <a:rPr lang="en-US" sz="3200" dirty="0">
                <a:solidFill>
                  <a:srgbClr val="FF0000"/>
                </a:solidFill>
              </a:rPr>
              <a:t>isotope</a:t>
            </a:r>
            <a:r>
              <a:rPr lang="en-US" sz="3200" dirty="0"/>
              <a:t> label into the metabolites </a:t>
            </a:r>
            <a:br>
              <a:rPr lang="en-US" sz="3200" dirty="0"/>
            </a:br>
            <a:r>
              <a:rPr lang="en-US" sz="3200" dirty="0"/>
              <a:t>I am interested in?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0F78E-FCA9-46A3-920F-D183BF8D16C8}"/>
              </a:ext>
            </a:extLst>
          </p:cNvPr>
          <p:cNvSpPr/>
          <p:nvPr/>
        </p:nvSpPr>
        <p:spPr>
          <a:xfrm>
            <a:off x="0" y="1909244"/>
            <a:ext cx="51390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source metabolites will be taken up by the system I am studying? How will it be taken up?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Know thy biological system or consult with someone that knows.</a:t>
            </a:r>
          </a:p>
        </p:txBody>
      </p:sp>
      <p:pic>
        <p:nvPicPr>
          <p:cNvPr id="103" name="Content Placeholder 6">
            <a:extLst>
              <a:ext uri="{FF2B5EF4-FFF2-40B4-BE49-F238E27FC236}">
                <a16:creationId xmlns:a16="http://schemas.microsoft.com/office/drawing/2014/main" id="{F8B835F1-17E6-4BE7-9651-50B3A0A3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59" y="0"/>
            <a:ext cx="4033244" cy="3486367"/>
          </a:xfr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DC32BDEC-3F94-44F6-A599-FCFF756B1E98}"/>
              </a:ext>
            </a:extLst>
          </p:cNvPr>
          <p:cNvSpPr/>
          <p:nvPr/>
        </p:nvSpPr>
        <p:spPr>
          <a:xfrm>
            <a:off x="0" y="3534013"/>
            <a:ext cx="861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Will a source metabolite trace through the pathways of interest to the metabolites of interest?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Study the relevant metabolic network.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 I get the labeled version of this source metabolite at a reasonable price?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Negotiate with the vendors.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long and much of the source metabolite is needed for my experiments?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Draw from previous experiments, but also test how long it takes for isotope to enter metabolites of interest.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A162AAE-282D-4DA0-A362-5195DB4AE26E}"/>
              </a:ext>
            </a:extLst>
          </p:cNvPr>
          <p:cNvSpPr/>
          <p:nvPr/>
        </p:nvSpPr>
        <p:spPr>
          <a:xfrm>
            <a:off x="4763235" y="22371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AA41-F427-4424-BFB3-C3598CAF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400" dirty="0"/>
              <a:t>Detecting Metabolites Labeled with Stable Isotopes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E598D-2479-45AE-B362-F1CC410EB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45" y="1647429"/>
            <a:ext cx="2442931" cy="1435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14A06-A843-40F4-832D-47D769D08056}"/>
              </a:ext>
            </a:extLst>
          </p:cNvPr>
          <p:cNvSpPr txBox="1"/>
          <p:nvPr/>
        </p:nvSpPr>
        <p:spPr>
          <a:xfrm>
            <a:off x="554745" y="3286548"/>
            <a:ext cx="4072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Nuclear Magnetic Resonance (NMR)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3C1D6-83EF-4C80-BF91-4D1F6ADB6B4C}"/>
              </a:ext>
            </a:extLst>
          </p:cNvPr>
          <p:cNvSpPr txBox="1"/>
          <p:nvPr/>
        </p:nvSpPr>
        <p:spPr>
          <a:xfrm>
            <a:off x="4736566" y="3282750"/>
            <a:ext cx="446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Mass Spectrometry </a:t>
            </a:r>
          </a:p>
          <a:p>
            <a:pPr algn="ctr"/>
            <a:r>
              <a:rPr lang="en-US" sz="2400" b="1" dirty="0"/>
              <a:t>(MS)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C8F0D-032C-4D2D-8EB5-0D218D1A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73" y="1447800"/>
            <a:ext cx="1094454" cy="18349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029663D-15B8-4B90-9CEA-E565EAC486F7}"/>
              </a:ext>
            </a:extLst>
          </p:cNvPr>
          <p:cNvGrpSpPr/>
          <p:nvPr/>
        </p:nvGrpSpPr>
        <p:grpSpPr>
          <a:xfrm>
            <a:off x="304800" y="4113747"/>
            <a:ext cx="4572000" cy="2515653"/>
            <a:chOff x="304800" y="4113747"/>
            <a:chExt cx="4572000" cy="25156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D6C721-C2F2-43C0-8D55-6074F9027D31}"/>
                </a:ext>
              </a:extLst>
            </p:cNvPr>
            <p:cNvSpPr/>
            <p:nvPr/>
          </p:nvSpPr>
          <p:spPr>
            <a:xfrm>
              <a:off x="304800" y="570607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74320"/>
              <a:r>
                <a:rPr lang="en-US" b="1" dirty="0" err="1"/>
                <a:t>Isotopomer</a:t>
              </a:r>
              <a:r>
                <a:rPr lang="en-US" b="1" dirty="0"/>
                <a:t> – molecules with identical isotopic composition but differing by the position of isotope.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80436F-1FAF-4793-97FC-BA615DC81CE8}"/>
                </a:ext>
              </a:extLst>
            </p:cNvPr>
            <p:cNvGrpSpPr/>
            <p:nvPr/>
          </p:nvGrpSpPr>
          <p:grpSpPr>
            <a:xfrm>
              <a:off x="936178" y="5006688"/>
              <a:ext cx="3309245" cy="546401"/>
              <a:chOff x="3124200" y="1861154"/>
              <a:chExt cx="3309245" cy="54640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0C39F99-C2C2-447C-8DDA-3EA9128CDCF5}"/>
                  </a:ext>
                </a:extLst>
              </p:cNvPr>
              <p:cNvGrpSpPr/>
              <p:nvPr/>
            </p:nvGrpSpPr>
            <p:grpSpPr>
              <a:xfrm>
                <a:off x="3124200" y="1861154"/>
                <a:ext cx="1376507" cy="546401"/>
                <a:chOff x="3157052" y="2015763"/>
                <a:chExt cx="1376507" cy="546401"/>
              </a:xfrm>
            </p:grpSpPr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D0EC6169-0EA3-4F78-B3B8-1FD662D01B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7052" y="2015763"/>
                  <a:ext cx="1376507" cy="507909"/>
                </a:xfrm>
                <a:prstGeom prst="rect">
                  <a:avLst/>
                </a:prstGeom>
              </p:spPr>
            </p:pic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088D4FC-4C23-4ED7-BCAC-BF3399B6380E}"/>
                    </a:ext>
                  </a:extLst>
                </p:cNvPr>
                <p:cNvSpPr/>
                <p:nvPr/>
              </p:nvSpPr>
              <p:spPr>
                <a:xfrm>
                  <a:off x="3521676" y="2420648"/>
                  <a:ext cx="134657" cy="1415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A599A30-2D53-4FBB-A2E0-6FFA9E9CCE2D}"/>
                  </a:ext>
                </a:extLst>
              </p:cNvPr>
              <p:cNvGrpSpPr/>
              <p:nvPr/>
            </p:nvGrpSpPr>
            <p:grpSpPr>
              <a:xfrm>
                <a:off x="5056938" y="1880400"/>
                <a:ext cx="1376507" cy="507909"/>
                <a:chOff x="5492789" y="1999484"/>
                <a:chExt cx="1376507" cy="507909"/>
              </a:xfrm>
            </p:grpSpPr>
            <p:pic>
              <p:nvPicPr>
                <p:cNvPr id="13" name="Graphic 12">
                  <a:extLst>
                    <a:ext uri="{FF2B5EF4-FFF2-40B4-BE49-F238E27FC236}">
                      <a16:creationId xmlns:a16="http://schemas.microsoft.com/office/drawing/2014/main" id="{85A4D5F8-EE87-42F6-999C-9A8844F16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2789" y="1999484"/>
                  <a:ext cx="1376507" cy="507909"/>
                </a:xfrm>
                <a:prstGeom prst="rect">
                  <a:avLst/>
                </a:prstGeom>
              </p:spPr>
            </p:pic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106A793-4A5B-4E92-A7D6-715D9D316487}"/>
                    </a:ext>
                  </a:extLst>
                </p:cNvPr>
                <p:cNvSpPr/>
                <p:nvPr/>
              </p:nvSpPr>
              <p:spPr>
                <a:xfrm>
                  <a:off x="6113715" y="2280455"/>
                  <a:ext cx="134657" cy="1415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F5C59D-B4C8-4FA1-974E-EE95083E1ABA}"/>
                </a:ext>
              </a:extLst>
            </p:cNvPr>
            <p:cNvSpPr txBox="1"/>
            <p:nvPr/>
          </p:nvSpPr>
          <p:spPr>
            <a:xfrm>
              <a:off x="554745" y="4113747"/>
              <a:ext cx="40721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Detected features identify the location of stable isotopes within the metabolite.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DD7018-B8D9-45E4-BAB7-E4C138597E8B}"/>
              </a:ext>
            </a:extLst>
          </p:cNvPr>
          <p:cNvGrpSpPr/>
          <p:nvPr/>
        </p:nvGrpSpPr>
        <p:grpSpPr>
          <a:xfrm>
            <a:off x="4681710" y="4113747"/>
            <a:ext cx="4572000" cy="2278793"/>
            <a:chOff x="4681710" y="4113747"/>
            <a:chExt cx="4572000" cy="227879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003182-63C6-4CEE-9759-1FFD1BB70067}"/>
                </a:ext>
              </a:extLst>
            </p:cNvPr>
            <p:cNvSpPr/>
            <p:nvPr/>
          </p:nvSpPr>
          <p:spPr>
            <a:xfrm>
              <a:off x="4681710" y="5706070"/>
              <a:ext cx="4572000" cy="6864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74320">
                <a:lnSpc>
                  <a:spcPct val="110000"/>
                </a:lnSpc>
              </a:pPr>
              <a:r>
                <a:rPr lang="en-US" b="1" dirty="0" err="1"/>
                <a:t>Isotopologue</a:t>
              </a:r>
              <a:r>
                <a:rPr lang="en-US" b="1" dirty="0"/>
                <a:t> – set of molecules that differ </a:t>
              </a:r>
              <a:r>
                <a:rPr lang="en-US" b="1" i="1" dirty="0"/>
                <a:t>only </a:t>
              </a:r>
              <a:r>
                <a:rPr lang="en-US" b="1" dirty="0"/>
                <a:t>in their isotopic composition.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D8B934-83C1-4650-A33C-9E4D9853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7695" y="4929048"/>
              <a:ext cx="4240030" cy="7016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9DA1E5-67AF-4AED-ABA9-4E7E4B9BCC1A}"/>
                </a:ext>
              </a:extLst>
            </p:cNvPr>
            <p:cNvSpPr txBox="1"/>
            <p:nvPr/>
          </p:nvSpPr>
          <p:spPr>
            <a:xfrm>
              <a:off x="4931655" y="4113747"/>
              <a:ext cx="40721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Detected features identify the number of stable isotopes within the metabolite.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7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6200"/>
            <a:ext cx="8711004" cy="762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Isotopomer</a:t>
            </a:r>
            <a:r>
              <a:rPr lang="en-US" b="1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914400"/>
            <a:ext cx="8573844" cy="5943600"/>
          </a:xfrm>
        </p:spPr>
        <p:txBody>
          <a:bodyPr>
            <a:normAutofit/>
          </a:bodyPr>
          <a:lstStyle/>
          <a:p>
            <a:pPr marL="274320"/>
            <a:r>
              <a:rPr lang="en-US" b="1" dirty="0" err="1"/>
              <a:t>Isotopomer</a:t>
            </a:r>
            <a:r>
              <a:rPr lang="en-US" b="1" dirty="0"/>
              <a:t> – molecules with identical isotopic composition but differing by the position of isotope.</a:t>
            </a:r>
          </a:p>
          <a:p>
            <a:pPr marL="832104" lvl="1">
              <a:lnSpc>
                <a:spcPct val="110000"/>
              </a:lnSpc>
            </a:pPr>
            <a:endParaRPr lang="en-US" b="1" dirty="0"/>
          </a:p>
          <a:p>
            <a:pPr marL="832104" lvl="1">
              <a:lnSpc>
                <a:spcPct val="110000"/>
              </a:lnSpc>
            </a:pPr>
            <a:r>
              <a:rPr lang="en-US" b="1" dirty="0"/>
              <a:t>Examples:</a:t>
            </a:r>
          </a:p>
          <a:p>
            <a:pPr marL="329184" lvl="1" indent="0">
              <a:lnSpc>
                <a:spcPct val="110000"/>
              </a:lnSpc>
              <a:buNone/>
            </a:pPr>
            <a:endParaRPr lang="en-US" b="1" baseline="-25000" dirty="0"/>
          </a:p>
          <a:p>
            <a:pPr marL="274320"/>
            <a:r>
              <a:rPr lang="en-US" b="1" dirty="0"/>
              <a:t>Partial </a:t>
            </a:r>
            <a:r>
              <a:rPr lang="en-US" b="1" dirty="0" err="1"/>
              <a:t>Isotopomer</a:t>
            </a:r>
            <a:r>
              <a:rPr lang="en-US" b="1" dirty="0"/>
              <a:t> - part of an </a:t>
            </a:r>
            <a:r>
              <a:rPr lang="en-US" b="1" dirty="0" err="1"/>
              <a:t>isotopomer</a:t>
            </a:r>
            <a:r>
              <a:rPr lang="en-US" b="1" dirty="0"/>
              <a:t> where the isotopic content of specific atoms is known.  </a:t>
            </a:r>
          </a:p>
          <a:p>
            <a:pPr marL="832104" lvl="1">
              <a:lnSpc>
                <a:spcPct val="110000"/>
              </a:lnSpc>
            </a:pPr>
            <a:r>
              <a:rPr lang="en-US" b="1" dirty="0"/>
              <a:t>In NMR, spin-spin coupling (J-coupling or scalar coupling) can produce peaks that indicate the isotopic status of neighboring atoms.</a:t>
            </a:r>
          </a:p>
          <a:p>
            <a:pPr marL="832104" lvl="1">
              <a:lnSpc>
                <a:spcPct val="110000"/>
              </a:lnSpc>
            </a:pPr>
            <a:r>
              <a:rPr lang="en-US" b="1" dirty="0"/>
              <a:t>Example: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04FDE4-9FEB-4F84-8A37-6D8D08E0C6D4}"/>
              </a:ext>
            </a:extLst>
          </p:cNvPr>
          <p:cNvGrpSpPr/>
          <p:nvPr/>
        </p:nvGrpSpPr>
        <p:grpSpPr>
          <a:xfrm>
            <a:off x="3124200" y="1968248"/>
            <a:ext cx="3309245" cy="546401"/>
            <a:chOff x="3124200" y="1861154"/>
            <a:chExt cx="3309245" cy="5464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224C06-1309-4A97-8E22-0EE021E5C3EE}"/>
                </a:ext>
              </a:extLst>
            </p:cNvPr>
            <p:cNvGrpSpPr/>
            <p:nvPr/>
          </p:nvGrpSpPr>
          <p:grpSpPr>
            <a:xfrm>
              <a:off x="3124200" y="1861154"/>
              <a:ext cx="1376507" cy="546401"/>
              <a:chOff x="3157052" y="2015763"/>
              <a:chExt cx="1376507" cy="546401"/>
            </a:xfrm>
          </p:grpSpPr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48CBECD9-A088-4BE8-B88B-17710F470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57052" y="2015763"/>
                <a:ext cx="1376507" cy="507909"/>
              </a:xfrm>
              <a:prstGeom prst="rect">
                <a:avLst/>
              </a:prstGeom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65EF668-61C8-4112-9126-88B1205B6E23}"/>
                  </a:ext>
                </a:extLst>
              </p:cNvPr>
              <p:cNvSpPr/>
              <p:nvPr/>
            </p:nvSpPr>
            <p:spPr>
              <a:xfrm>
                <a:off x="3521676" y="2420648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E9D966-5C44-4419-A971-A893453A3E96}"/>
                </a:ext>
              </a:extLst>
            </p:cNvPr>
            <p:cNvGrpSpPr/>
            <p:nvPr/>
          </p:nvGrpSpPr>
          <p:grpSpPr>
            <a:xfrm>
              <a:off x="5056938" y="1880400"/>
              <a:ext cx="1376507" cy="507909"/>
              <a:chOff x="5492789" y="1999484"/>
              <a:chExt cx="1376507" cy="507909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EAA708D8-D091-4CAF-9B62-93EECD299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492789" y="1999484"/>
                <a:ext cx="1376507" cy="507909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38D0C7-550D-4C5D-9AF2-504C1919125B}"/>
                  </a:ext>
                </a:extLst>
              </p:cNvPr>
              <p:cNvSpPr/>
              <p:nvPr/>
            </p:nvSpPr>
            <p:spPr>
              <a:xfrm>
                <a:off x="6113715" y="2280455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938DA10-1088-4FC6-987A-F28216D2FD85}"/>
              </a:ext>
            </a:extLst>
          </p:cNvPr>
          <p:cNvGrpSpPr/>
          <p:nvPr/>
        </p:nvGrpSpPr>
        <p:grpSpPr>
          <a:xfrm>
            <a:off x="2762250" y="4499983"/>
            <a:ext cx="2448684" cy="2216587"/>
            <a:chOff x="2762250" y="4499983"/>
            <a:chExt cx="2448684" cy="221658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E73549A-56E5-4EBA-9386-C5CE4F284E5F}"/>
                </a:ext>
              </a:extLst>
            </p:cNvPr>
            <p:cNvGrpSpPr/>
            <p:nvPr/>
          </p:nvGrpSpPr>
          <p:grpSpPr>
            <a:xfrm>
              <a:off x="2762250" y="5667375"/>
              <a:ext cx="1130863" cy="1040990"/>
              <a:chOff x="2106189" y="5418146"/>
              <a:chExt cx="1130863" cy="1040990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50DAC0B-3F9B-4481-A7AB-43BE1DFAD5AB}"/>
                  </a:ext>
                </a:extLst>
              </p:cNvPr>
              <p:cNvSpPr txBox="1"/>
              <p:nvPr/>
            </p:nvSpPr>
            <p:spPr>
              <a:xfrm>
                <a:off x="2437725" y="5789338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C302A1F-176C-49EB-A918-19CA0D15B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980" y="5686464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0CE369-45A5-4FF9-9C8A-A31CA2D390E3}"/>
                  </a:ext>
                </a:extLst>
              </p:cNvPr>
              <p:cNvSpPr txBox="1"/>
              <p:nvPr/>
            </p:nvSpPr>
            <p:spPr>
              <a:xfrm>
                <a:off x="2767403" y="5789338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2063B36-FA29-4E20-968E-733446496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980" y="6047355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6937E79-E8CC-40A9-A3FB-8C5EEEA9D9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52305" y="5867771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907080C-115F-420F-B7D6-391DB4748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4658" y="5686464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7E3778D-BF25-4465-BAA3-C9F55DA27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4658" y="6038920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2F1FB62-BE7C-4DC6-86F0-04DFA0FA0F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424173" y="5867771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E96A466-51D2-4E96-9BF6-EDEEB068D7E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079941" y="5867771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49387D-3734-4221-BF92-219B0C187F61}"/>
                  </a:ext>
                </a:extLst>
              </p:cNvPr>
              <p:cNvSpPr txBox="1"/>
              <p:nvPr/>
            </p:nvSpPr>
            <p:spPr>
              <a:xfrm>
                <a:off x="2772166" y="5426351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B85A24-CF60-4BDC-A2A6-6D39A92ABBE6}"/>
                  </a:ext>
                </a:extLst>
              </p:cNvPr>
              <p:cNvSpPr txBox="1"/>
              <p:nvPr/>
            </p:nvSpPr>
            <p:spPr>
              <a:xfrm>
                <a:off x="2106189" y="5789338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BE9EAEF-0FF2-481E-96EF-08119C461C71}"/>
                  </a:ext>
                </a:extLst>
              </p:cNvPr>
              <p:cNvSpPr txBox="1"/>
              <p:nvPr/>
            </p:nvSpPr>
            <p:spPr>
              <a:xfrm>
                <a:off x="2442488" y="541814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D286734-A82A-45BB-9FB2-3E441CE3DE2C}"/>
                  </a:ext>
                </a:extLst>
              </p:cNvPr>
              <p:cNvSpPr txBox="1"/>
              <p:nvPr/>
            </p:nvSpPr>
            <p:spPr>
              <a:xfrm>
                <a:off x="2442488" y="615135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D143334-C223-40F8-821A-9974C8BEEF1D}"/>
                  </a:ext>
                </a:extLst>
              </p:cNvPr>
              <p:cNvSpPr txBox="1"/>
              <p:nvPr/>
            </p:nvSpPr>
            <p:spPr>
              <a:xfrm>
                <a:off x="2772166" y="6147884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D5F6CE6E-6D6A-4406-9B46-549CC65908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7" t="39890" r="20156" b="41941"/>
              <a:stretch/>
            </p:blipFill>
            <p:spPr>
              <a:xfrm rot="5400000" flipV="1">
                <a:off x="2965096" y="5880950"/>
                <a:ext cx="438720" cy="105193"/>
              </a:xfrm>
              <a:prstGeom prst="rect">
                <a:avLst/>
              </a:prstGeom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FA86E89-8FCE-4797-BABF-F57C4B04D927}"/>
                </a:ext>
              </a:extLst>
            </p:cNvPr>
            <p:cNvGrpSpPr/>
            <p:nvPr/>
          </p:nvGrpSpPr>
          <p:grpSpPr>
            <a:xfrm>
              <a:off x="4038600" y="5675580"/>
              <a:ext cx="1130863" cy="1040990"/>
              <a:chOff x="2106189" y="5418146"/>
              <a:chExt cx="1130863" cy="1040990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DC82F48-66B8-4117-9596-2801E22D8A33}"/>
                  </a:ext>
                </a:extLst>
              </p:cNvPr>
              <p:cNvSpPr txBox="1"/>
              <p:nvPr/>
            </p:nvSpPr>
            <p:spPr>
              <a:xfrm>
                <a:off x="2437725" y="5789338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503F2C7-FD4F-4ADD-8692-976AC3DEE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980" y="5686464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D763DFB-15CD-4071-A0E9-CCA318E12F89}"/>
                  </a:ext>
                </a:extLst>
              </p:cNvPr>
              <p:cNvSpPr txBox="1"/>
              <p:nvPr/>
            </p:nvSpPr>
            <p:spPr>
              <a:xfrm>
                <a:off x="2767403" y="5789338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A304893-5190-4BBC-AA4D-E125A5970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980" y="6047355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1FE0911-F5D1-4B7A-AF3A-DDD6B8273E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52305" y="5867771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41B6585-E173-430D-BEBD-0ED95014B6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4658" y="5686464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2F9FB60-E543-471A-BB96-1CB8ACF2E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4658" y="6038920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FE6185F-1468-40E2-85EF-B8A564054D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424173" y="5867771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10D3E30-BC64-462A-9EA7-F47C40B9DAC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079941" y="5867771"/>
                <a:ext cx="0" cy="1509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C2D3BD8-F91B-4110-9B02-407659F15432}"/>
                  </a:ext>
                </a:extLst>
              </p:cNvPr>
              <p:cNvSpPr txBox="1"/>
              <p:nvPr/>
            </p:nvSpPr>
            <p:spPr>
              <a:xfrm>
                <a:off x="2776929" y="5426351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BDB30D-CCBA-4FBF-9793-AD86ACF9FD42}"/>
                  </a:ext>
                </a:extLst>
              </p:cNvPr>
              <p:cNvSpPr txBox="1"/>
              <p:nvPr/>
            </p:nvSpPr>
            <p:spPr>
              <a:xfrm>
                <a:off x="2106189" y="5789338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546BAA-7E82-4549-B9D2-1B9506B352B0}"/>
                  </a:ext>
                </a:extLst>
              </p:cNvPr>
              <p:cNvSpPr txBox="1"/>
              <p:nvPr/>
            </p:nvSpPr>
            <p:spPr>
              <a:xfrm>
                <a:off x="2442488" y="541814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D73A3D-3455-4F15-92B6-339E6EA56BD4}"/>
                  </a:ext>
                </a:extLst>
              </p:cNvPr>
              <p:cNvSpPr txBox="1"/>
              <p:nvPr/>
            </p:nvSpPr>
            <p:spPr>
              <a:xfrm>
                <a:off x="2442488" y="615135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7A11DA1-3005-460F-A619-E8B7E5299BDC}"/>
                  </a:ext>
                </a:extLst>
              </p:cNvPr>
              <p:cNvSpPr txBox="1"/>
              <p:nvPr/>
            </p:nvSpPr>
            <p:spPr>
              <a:xfrm>
                <a:off x="2772166" y="6147884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A24187F-A28A-43FD-AF8B-2EC851D1C7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7" t="39890" r="20156" b="41941"/>
              <a:stretch/>
            </p:blipFill>
            <p:spPr>
              <a:xfrm rot="5400000" flipV="1">
                <a:off x="2965096" y="5880950"/>
                <a:ext cx="438720" cy="105193"/>
              </a:xfrm>
              <a:prstGeom prst="rect">
                <a:avLst/>
              </a:prstGeom>
            </p:spPr>
          </p:pic>
        </p:grp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36F4546-723D-4D1F-B62D-1ACF60CA9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13" t="22517" r="39125" b="54182"/>
            <a:stretch/>
          </p:blipFill>
          <p:spPr>
            <a:xfrm>
              <a:off x="4114172" y="4857700"/>
              <a:ext cx="1096762" cy="88132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024B3C7-BC38-4184-88C1-87D14C7C2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5" t="56542" r="56083" b="5341"/>
            <a:stretch/>
          </p:blipFill>
          <p:spPr>
            <a:xfrm>
              <a:off x="2994666" y="4499983"/>
              <a:ext cx="920826" cy="1210471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B7F0C55-0502-453C-8E39-B6DE40445A00}"/>
              </a:ext>
            </a:extLst>
          </p:cNvPr>
          <p:cNvGrpSpPr/>
          <p:nvPr/>
        </p:nvGrpSpPr>
        <p:grpSpPr>
          <a:xfrm>
            <a:off x="3251041" y="4496990"/>
            <a:ext cx="5859851" cy="672441"/>
            <a:chOff x="3251041" y="4496990"/>
            <a:chExt cx="5859851" cy="67244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71469EB-4CEA-4B7D-9623-2CD25DDDF7B2}"/>
                </a:ext>
              </a:extLst>
            </p:cNvPr>
            <p:cNvSpPr txBox="1"/>
            <p:nvPr/>
          </p:nvSpPr>
          <p:spPr>
            <a:xfrm>
              <a:off x="4899518" y="4496990"/>
              <a:ext cx="4211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We need the ability to annotate these peaks in an isotope-informative manner.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DEA190D-E25E-4D0C-BF50-0ADAE75E2E74}"/>
                </a:ext>
              </a:extLst>
            </p:cNvPr>
            <p:cNvCxnSpPr/>
            <p:nvPr/>
          </p:nvCxnSpPr>
          <p:spPr>
            <a:xfrm flipH="1">
              <a:off x="3736002" y="4648200"/>
              <a:ext cx="1163516" cy="4951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F1C5F71E-59B5-4EF0-AB2E-5A1D106959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041" y="4643208"/>
              <a:ext cx="1626407" cy="52622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C9410F6-D0D9-4BB2-8DA0-4ACC773AA7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648200"/>
              <a:ext cx="327518" cy="2581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688B9838-D49D-45AB-AFBF-38C1CCC85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9782" y="4656155"/>
              <a:ext cx="79280" cy="2306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5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6200"/>
            <a:ext cx="8711004" cy="762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Isotopologue</a:t>
            </a:r>
            <a:r>
              <a:rPr lang="en-US" b="1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2999" cy="5943600"/>
          </a:xfrm>
        </p:spPr>
        <p:txBody>
          <a:bodyPr>
            <a:normAutofit/>
          </a:bodyPr>
          <a:lstStyle/>
          <a:p>
            <a:pPr marL="274320">
              <a:lnSpc>
                <a:spcPct val="110000"/>
              </a:lnSpc>
            </a:pPr>
            <a:r>
              <a:rPr lang="en-US" b="1" dirty="0" err="1"/>
              <a:t>Isotopologue</a:t>
            </a:r>
            <a:r>
              <a:rPr lang="en-US" b="1" dirty="0"/>
              <a:t> – set of molecules that differ </a:t>
            </a:r>
            <a:r>
              <a:rPr lang="en-US" b="1" i="1" dirty="0"/>
              <a:t>only </a:t>
            </a:r>
            <a:r>
              <a:rPr lang="en-US" b="1" dirty="0"/>
              <a:t>in their isotopic composition.</a:t>
            </a:r>
          </a:p>
          <a:p>
            <a:pPr marL="274320">
              <a:lnSpc>
                <a:spcPct val="110000"/>
              </a:lnSpc>
            </a:pPr>
            <a:endParaRPr lang="en-US" b="1" dirty="0"/>
          </a:p>
          <a:p>
            <a:pPr marL="329184" lvl="1" indent="0">
              <a:lnSpc>
                <a:spcPct val="110000"/>
              </a:lnSpc>
              <a:buNone/>
            </a:pP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b="1" dirty="0"/>
              <a:t>Examples: </a:t>
            </a:r>
            <a:r>
              <a:rPr lang="en-US" b="1" baseline="30000" dirty="0"/>
              <a:t>12</a:t>
            </a:r>
            <a:r>
              <a:rPr lang="en-US" b="1" dirty="0"/>
              <a:t>C</a:t>
            </a:r>
            <a:r>
              <a:rPr lang="en-US" b="1" baseline="-25000" dirty="0"/>
              <a:t>3</a:t>
            </a:r>
            <a:r>
              <a:rPr lang="en-US" b="1" baseline="30000" dirty="0"/>
              <a:t>1</a:t>
            </a:r>
            <a:r>
              <a:rPr lang="en-US" b="1" dirty="0"/>
              <a:t>H</a:t>
            </a:r>
            <a:r>
              <a:rPr lang="en-US" b="1" baseline="-25000" dirty="0"/>
              <a:t>8</a:t>
            </a:r>
            <a:r>
              <a:rPr lang="en-US" b="1" baseline="30000" dirty="0"/>
              <a:t>16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, </a:t>
            </a:r>
            <a:r>
              <a:rPr lang="en-US" b="1" baseline="30000" dirty="0"/>
              <a:t>12</a:t>
            </a:r>
            <a:r>
              <a:rPr lang="en-US" b="1" dirty="0"/>
              <a:t>C</a:t>
            </a:r>
            <a:r>
              <a:rPr lang="en-US" b="1" baseline="-25000" dirty="0"/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13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baseline="30000" dirty="0"/>
              <a:t>1</a:t>
            </a:r>
            <a:r>
              <a:rPr lang="en-US" b="1" dirty="0"/>
              <a:t>H</a:t>
            </a:r>
            <a:r>
              <a:rPr lang="en-US" b="1" baseline="-25000" dirty="0"/>
              <a:t>8</a:t>
            </a:r>
            <a:r>
              <a:rPr lang="en-US" b="1" baseline="30000" dirty="0"/>
              <a:t>16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, </a:t>
            </a:r>
            <a:r>
              <a:rPr lang="en-US" b="1" baseline="30000" dirty="0"/>
              <a:t>12</a:t>
            </a:r>
            <a:r>
              <a:rPr lang="en-US" b="1" dirty="0"/>
              <a:t>C</a:t>
            </a:r>
            <a:r>
              <a:rPr lang="en-US" b="1" baseline="-25000" dirty="0"/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13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baseline="30000" dirty="0"/>
              <a:t>1</a:t>
            </a:r>
            <a:r>
              <a:rPr lang="en-US" b="1" dirty="0"/>
              <a:t>H</a:t>
            </a:r>
            <a:r>
              <a:rPr lang="en-US" b="1" baseline="-25000" dirty="0"/>
              <a:t>8</a:t>
            </a:r>
            <a:r>
              <a:rPr lang="en-US" b="1" baseline="30000" dirty="0"/>
              <a:t>16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, </a:t>
            </a:r>
            <a:r>
              <a:rPr lang="en-US" b="1" baseline="30000" dirty="0">
                <a:solidFill>
                  <a:srgbClr val="FF0000"/>
                </a:solidFill>
              </a:rPr>
              <a:t>13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baseline="30000" dirty="0"/>
              <a:t>1</a:t>
            </a:r>
            <a:r>
              <a:rPr lang="en-US" b="1" dirty="0"/>
              <a:t>H</a:t>
            </a:r>
            <a:r>
              <a:rPr lang="en-US" b="1" baseline="-25000" dirty="0"/>
              <a:t>8</a:t>
            </a:r>
            <a:r>
              <a:rPr lang="en-US" b="1" baseline="30000" dirty="0"/>
              <a:t>16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endParaRPr lang="en-US" b="1" dirty="0"/>
          </a:p>
          <a:p>
            <a:pPr marL="274320">
              <a:lnSpc>
                <a:spcPct val="110000"/>
              </a:lnSpc>
            </a:pPr>
            <a:endParaRPr lang="en-US" b="1" dirty="0"/>
          </a:p>
          <a:p>
            <a:pPr marL="274320">
              <a:lnSpc>
                <a:spcPct val="110000"/>
              </a:lnSpc>
            </a:pPr>
            <a:r>
              <a:rPr lang="en-US" b="1" dirty="0" err="1"/>
              <a:t>Isotopologue</a:t>
            </a:r>
            <a:r>
              <a:rPr lang="en-US" b="1" dirty="0"/>
              <a:t> Fragment - a refined set of </a:t>
            </a:r>
            <a:r>
              <a:rPr lang="en-US" b="1" dirty="0" err="1"/>
              <a:t>isotopomers</a:t>
            </a:r>
            <a:r>
              <a:rPr lang="en-US" b="1" dirty="0"/>
              <a:t> where the ambiguity of isotope location is limited to a subset of the atoms.</a:t>
            </a:r>
          </a:p>
          <a:p>
            <a:pPr marL="832104" lvl="1">
              <a:lnSpc>
                <a:spcPct val="110000"/>
              </a:lnSpc>
            </a:pPr>
            <a:r>
              <a:rPr lang="en-US" b="1" dirty="0"/>
              <a:t>Tandem mass spectrometry can provide spectral features that indicate where isotopes are localized within a chemical structure.</a:t>
            </a:r>
          </a:p>
          <a:p>
            <a:pPr marL="832104" lvl="1">
              <a:lnSpc>
                <a:spcPct val="110000"/>
              </a:lnSpc>
            </a:pPr>
            <a:r>
              <a:rPr lang="en-US" b="1" dirty="0"/>
              <a:t>Example: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04E612-FECA-4BF4-A665-5DAEF125C7C2}"/>
              </a:ext>
            </a:extLst>
          </p:cNvPr>
          <p:cNvGrpSpPr/>
          <p:nvPr/>
        </p:nvGrpSpPr>
        <p:grpSpPr>
          <a:xfrm>
            <a:off x="2000505" y="1776798"/>
            <a:ext cx="6038692" cy="997488"/>
            <a:chOff x="2038866" y="3932369"/>
            <a:chExt cx="6038692" cy="997488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BBD2AFC-DDB4-4965-A780-265F8809E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8866" y="4380860"/>
              <a:ext cx="1376507" cy="507909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0777806-FD8C-4515-AFFC-F299390A8E6C}"/>
                </a:ext>
              </a:extLst>
            </p:cNvPr>
            <p:cNvGrpSpPr/>
            <p:nvPr/>
          </p:nvGrpSpPr>
          <p:grpSpPr>
            <a:xfrm>
              <a:off x="3589705" y="3932369"/>
              <a:ext cx="1376507" cy="535725"/>
              <a:chOff x="3589705" y="3940607"/>
              <a:chExt cx="1376507" cy="535725"/>
            </a:xfrm>
          </p:grpSpPr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E834E4BF-FD92-4B55-84D7-59DAC5C65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89705" y="3940607"/>
                <a:ext cx="1376507" cy="507909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951CB20-2A28-417E-B02B-C195423DECED}"/>
                  </a:ext>
                </a:extLst>
              </p:cNvPr>
              <p:cNvSpPr/>
              <p:nvPr/>
            </p:nvSpPr>
            <p:spPr>
              <a:xfrm>
                <a:off x="3970638" y="4334816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2884B8C-0A11-40AE-A1F7-4331D1C4A6EC}"/>
                </a:ext>
              </a:extLst>
            </p:cNvPr>
            <p:cNvGrpSpPr/>
            <p:nvPr/>
          </p:nvGrpSpPr>
          <p:grpSpPr>
            <a:xfrm>
              <a:off x="3589705" y="4380860"/>
              <a:ext cx="1376507" cy="507909"/>
              <a:chOff x="3589705" y="4405574"/>
              <a:chExt cx="1376507" cy="507909"/>
            </a:xfrm>
          </p:grpSpPr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6937A3D0-6298-4A3C-A3F5-82FE7E028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89705" y="4405574"/>
                <a:ext cx="1376507" cy="507909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D9D29FA-BD4B-45FD-AF15-944F55A0F2D6}"/>
                  </a:ext>
                </a:extLst>
              </p:cNvPr>
              <p:cNvSpPr/>
              <p:nvPr/>
            </p:nvSpPr>
            <p:spPr>
              <a:xfrm>
                <a:off x="4210629" y="4702041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635AFBE-6203-4FE3-B57F-4E8F009DBA8A}"/>
                </a:ext>
              </a:extLst>
            </p:cNvPr>
            <p:cNvGrpSpPr/>
            <p:nvPr/>
          </p:nvGrpSpPr>
          <p:grpSpPr>
            <a:xfrm>
              <a:off x="5249068" y="3932369"/>
              <a:ext cx="1376507" cy="549405"/>
              <a:chOff x="5249068" y="3940607"/>
              <a:chExt cx="1376507" cy="549405"/>
            </a:xfrm>
          </p:grpSpPr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9E7870FE-E943-46C1-B9CA-8281FFD80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49068" y="3940607"/>
                <a:ext cx="1376507" cy="507909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E382E9A-66C0-4385-97E5-B57BEA329A7C}"/>
                  </a:ext>
                </a:extLst>
              </p:cNvPr>
              <p:cNvSpPr/>
              <p:nvPr/>
            </p:nvSpPr>
            <p:spPr>
              <a:xfrm>
                <a:off x="5645234" y="4348496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60CD27B-CDDF-4E37-AF43-27ABCCF45D96}"/>
                  </a:ext>
                </a:extLst>
              </p:cNvPr>
              <p:cNvSpPr/>
              <p:nvPr/>
            </p:nvSpPr>
            <p:spPr>
              <a:xfrm>
                <a:off x="5861754" y="4224779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AD0EB74-0256-4FB5-962F-512930AA9611}"/>
                </a:ext>
              </a:extLst>
            </p:cNvPr>
            <p:cNvGrpSpPr/>
            <p:nvPr/>
          </p:nvGrpSpPr>
          <p:grpSpPr>
            <a:xfrm>
              <a:off x="5249068" y="4380860"/>
              <a:ext cx="1376507" cy="548997"/>
              <a:chOff x="5249068" y="4405574"/>
              <a:chExt cx="1376507" cy="548997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6746509F-5779-4D67-AC06-639F90E3A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49068" y="4405574"/>
                <a:ext cx="1376507" cy="507909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9A6D68F-6C75-4792-B253-EE46D01D96A2}"/>
                  </a:ext>
                </a:extLst>
              </p:cNvPr>
              <p:cNvSpPr/>
              <p:nvPr/>
            </p:nvSpPr>
            <p:spPr>
              <a:xfrm>
                <a:off x="5645234" y="4813055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206B55-ACAC-4643-9DA4-1CCD3DF96B70}"/>
                  </a:ext>
                </a:extLst>
              </p:cNvPr>
              <p:cNvSpPr/>
              <p:nvPr/>
            </p:nvSpPr>
            <p:spPr>
              <a:xfrm>
                <a:off x="6105813" y="4792511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5EEFC80-D90B-4C73-AFA1-C725F7C98980}"/>
                </a:ext>
              </a:extLst>
            </p:cNvPr>
            <p:cNvGrpSpPr/>
            <p:nvPr/>
          </p:nvGrpSpPr>
          <p:grpSpPr>
            <a:xfrm>
              <a:off x="6701051" y="4380860"/>
              <a:ext cx="1376507" cy="548420"/>
              <a:chOff x="6701051" y="4405574"/>
              <a:chExt cx="1376507" cy="548420"/>
            </a:xfrm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C2B60A9F-F4C4-4D47-9383-A237B54B0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01051" y="4405574"/>
                <a:ext cx="1376507" cy="507909"/>
              </a:xfrm>
              <a:prstGeom prst="rect">
                <a:avLst/>
              </a:prstGeom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886BB51-B2CF-4412-B85D-F0DB363EB29C}"/>
                  </a:ext>
                </a:extLst>
              </p:cNvPr>
              <p:cNvSpPr/>
              <p:nvPr/>
            </p:nvSpPr>
            <p:spPr>
              <a:xfrm>
                <a:off x="7104833" y="4808509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DCFDA8E-D2A8-4877-AD48-4902B5141634}"/>
                  </a:ext>
                </a:extLst>
              </p:cNvPr>
              <p:cNvSpPr/>
              <p:nvPr/>
            </p:nvSpPr>
            <p:spPr>
              <a:xfrm>
                <a:off x="7321353" y="4684792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57F7C3-BFCE-4E4B-8206-F20BF6E14654}"/>
                  </a:ext>
                </a:extLst>
              </p:cNvPr>
              <p:cNvSpPr/>
              <p:nvPr/>
            </p:nvSpPr>
            <p:spPr>
              <a:xfrm>
                <a:off x="7564371" y="4812478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732315-99B0-44F4-9F37-A6093FA20064}"/>
              </a:ext>
            </a:extLst>
          </p:cNvPr>
          <p:cNvGrpSpPr/>
          <p:nvPr/>
        </p:nvGrpSpPr>
        <p:grpSpPr>
          <a:xfrm>
            <a:off x="3567393" y="5884864"/>
            <a:ext cx="2396676" cy="685800"/>
            <a:chOff x="2971800" y="6019800"/>
            <a:chExt cx="2396676" cy="6858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65325B-2ECB-47AD-B5C3-46F173E8198E}"/>
                </a:ext>
              </a:extLst>
            </p:cNvPr>
            <p:cNvGrpSpPr/>
            <p:nvPr/>
          </p:nvGrpSpPr>
          <p:grpSpPr>
            <a:xfrm>
              <a:off x="4251154" y="6132105"/>
              <a:ext cx="838300" cy="461190"/>
              <a:chOff x="4584103" y="5980068"/>
              <a:chExt cx="838300" cy="46119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FAE91F5-9AA9-4638-B58B-4513230EB05F}"/>
                  </a:ext>
                </a:extLst>
              </p:cNvPr>
              <p:cNvGrpSpPr/>
              <p:nvPr/>
            </p:nvGrpSpPr>
            <p:grpSpPr>
              <a:xfrm>
                <a:off x="4584103" y="6013462"/>
                <a:ext cx="838300" cy="427796"/>
                <a:chOff x="3263900" y="5998345"/>
                <a:chExt cx="838300" cy="427796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E1207CD0-8C1B-4793-9F17-CD64EDB77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757" t="39890" r="20156" b="41941"/>
                <a:stretch/>
              </p:blipFill>
              <p:spPr>
                <a:xfrm rot="5400000" flipV="1">
                  <a:off x="3846386" y="6170327"/>
                  <a:ext cx="412679" cy="98949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98838E11-2835-41D3-A2A4-24F0371E02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93" t="29825" r="15312" b="29772"/>
                <a:stretch/>
              </p:blipFill>
              <p:spPr>
                <a:xfrm>
                  <a:off x="3263900" y="5998345"/>
                  <a:ext cx="800094" cy="259178"/>
                </a:xfrm>
                <a:prstGeom prst="rect">
                  <a:avLst/>
                </a:prstGeom>
              </p:spPr>
            </p:pic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F384B6F-B95C-477D-8E22-55C57A50AB17}"/>
                  </a:ext>
                </a:extLst>
              </p:cNvPr>
              <p:cNvSpPr/>
              <p:nvPr/>
            </p:nvSpPr>
            <p:spPr>
              <a:xfrm>
                <a:off x="4924270" y="5980068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53270A-130A-44A3-ADF2-30B2E16E5953}"/>
                </a:ext>
              </a:extLst>
            </p:cNvPr>
            <p:cNvGrpSpPr/>
            <p:nvPr/>
          </p:nvGrpSpPr>
          <p:grpSpPr>
            <a:xfrm>
              <a:off x="3256972" y="6148802"/>
              <a:ext cx="849816" cy="427796"/>
              <a:chOff x="3252384" y="5998345"/>
              <a:chExt cx="849816" cy="42779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E96E11C-DC20-4C73-9E83-CF3554802DF0}"/>
                  </a:ext>
                </a:extLst>
              </p:cNvPr>
              <p:cNvGrpSpPr/>
              <p:nvPr/>
            </p:nvGrpSpPr>
            <p:grpSpPr>
              <a:xfrm>
                <a:off x="3263900" y="5998345"/>
                <a:ext cx="838300" cy="427796"/>
                <a:chOff x="3263900" y="5998345"/>
                <a:chExt cx="838300" cy="427796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B27B9C2E-22E4-42BD-8B46-444DA9A0D1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757" t="39890" r="20156" b="41941"/>
                <a:stretch/>
              </p:blipFill>
              <p:spPr>
                <a:xfrm rot="5400000" flipV="1">
                  <a:off x="3846386" y="6170327"/>
                  <a:ext cx="412679" cy="98949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D3FB7D3-A3D4-4AA5-B053-9AC1677D19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93" t="29825" r="15312" b="29772"/>
                <a:stretch/>
              </p:blipFill>
              <p:spPr>
                <a:xfrm>
                  <a:off x="3263900" y="5998345"/>
                  <a:ext cx="800094" cy="259178"/>
                </a:xfrm>
                <a:prstGeom prst="rect">
                  <a:avLst/>
                </a:prstGeom>
              </p:spPr>
            </p:pic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B1E0E67-D2B5-4313-84BB-6C02988FE438}"/>
                  </a:ext>
                </a:extLst>
              </p:cNvPr>
              <p:cNvSpPr/>
              <p:nvPr/>
            </p:nvSpPr>
            <p:spPr>
              <a:xfrm>
                <a:off x="3252384" y="6142693"/>
                <a:ext cx="134657" cy="1415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AA5DD4F3-278C-4536-9378-520354B11415}"/>
                </a:ext>
              </a:extLst>
            </p:cNvPr>
            <p:cNvSpPr/>
            <p:nvPr/>
          </p:nvSpPr>
          <p:spPr>
            <a:xfrm>
              <a:off x="2971800" y="6019800"/>
              <a:ext cx="140806" cy="6858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eft Brace 59">
              <a:extLst>
                <a:ext uri="{FF2B5EF4-FFF2-40B4-BE49-F238E27FC236}">
                  <a16:creationId xmlns:a16="http://schemas.microsoft.com/office/drawing/2014/main" id="{C26EF83A-1003-4D6F-A192-82F6CDA7DFE4}"/>
                </a:ext>
              </a:extLst>
            </p:cNvPr>
            <p:cNvSpPr/>
            <p:nvPr/>
          </p:nvSpPr>
          <p:spPr>
            <a:xfrm flipH="1">
              <a:off x="5233820" y="6019800"/>
              <a:ext cx="134656" cy="6858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12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15389</TotalTime>
  <Words>860</Words>
  <Application>Microsoft Office PowerPoint</Application>
  <PresentationFormat>On-screen Show (4:3)</PresentationFormat>
  <Paragraphs>227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Candara</vt:lpstr>
      <vt:lpstr>Comic Sans MS</vt:lpstr>
      <vt:lpstr>Symbol</vt:lpstr>
      <vt:lpstr>Wingdings 2</vt:lpstr>
      <vt:lpstr>Human</vt:lpstr>
      <vt:lpstr>Why is isotopic labeling useful in metabolomics?</vt:lpstr>
      <vt:lpstr>Why is isotopic labeling useful in metabolomics?</vt:lpstr>
      <vt:lpstr>Why is isotopic labeling useful in metabolomics?</vt:lpstr>
      <vt:lpstr>Pathway Contributions to 13C Labeling of UDP-GlcNAc from 13C-Glucose</vt:lpstr>
      <vt:lpstr>Comparison of UDP-GlcNAc Derived Pathway-Specific Relative Metabolic Flux Biomarkers </vt:lpstr>
      <vt:lpstr>How do I get the isotope label into the metabolites  I am interested in?</vt:lpstr>
      <vt:lpstr>Detecting Metabolites Labeled with Stable Isotopes</vt:lpstr>
      <vt:lpstr>Isotopomer Definitions</vt:lpstr>
      <vt:lpstr>Isotopologue Definitions</vt:lpstr>
      <vt:lpstr>Other SIRM-Specific  Experimental Design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Moseley, Hunter</cp:lastModifiedBy>
  <cp:revision>838</cp:revision>
  <dcterms:created xsi:type="dcterms:W3CDTF">2006-08-16T00:00:00Z</dcterms:created>
  <dcterms:modified xsi:type="dcterms:W3CDTF">2019-06-23T20:51:19Z</dcterms:modified>
</cp:coreProperties>
</file>